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9" r:id="rId3"/>
    <p:sldId id="590" r:id="rId4"/>
    <p:sldId id="591" r:id="rId5"/>
    <p:sldId id="257" r:id="rId6"/>
    <p:sldId id="582" r:id="rId7"/>
    <p:sldId id="583" r:id="rId8"/>
    <p:sldId id="584" r:id="rId9"/>
    <p:sldId id="586" r:id="rId10"/>
    <p:sldId id="587" r:id="rId11"/>
    <p:sldId id="585" r:id="rId12"/>
    <p:sldId id="619" r:id="rId13"/>
    <p:sldId id="592" r:id="rId14"/>
    <p:sldId id="573" r:id="rId15"/>
    <p:sldId id="588" r:id="rId16"/>
    <p:sldId id="574" r:id="rId17"/>
    <p:sldId id="593" r:id="rId18"/>
    <p:sldId id="597" r:id="rId19"/>
    <p:sldId id="598" r:id="rId20"/>
    <p:sldId id="578" r:id="rId21"/>
    <p:sldId id="596" r:id="rId22"/>
    <p:sldId id="298" r:id="rId23"/>
    <p:sldId id="451" r:id="rId24"/>
    <p:sldId id="594" r:id="rId25"/>
    <p:sldId id="595" r:id="rId26"/>
    <p:sldId id="600" r:id="rId27"/>
    <p:sldId id="599" r:id="rId28"/>
    <p:sldId id="607" r:id="rId29"/>
    <p:sldId id="617" r:id="rId30"/>
    <p:sldId id="421" r:id="rId31"/>
    <p:sldId id="261" r:id="rId32"/>
    <p:sldId id="605" r:id="rId33"/>
    <p:sldId id="609" r:id="rId34"/>
    <p:sldId id="624" r:id="rId35"/>
    <p:sldId id="608" r:id="rId36"/>
    <p:sldId id="610" r:id="rId37"/>
    <p:sldId id="618" r:id="rId38"/>
    <p:sldId id="420" r:id="rId39"/>
    <p:sldId id="603" r:id="rId40"/>
    <p:sldId id="621" r:id="rId41"/>
    <p:sldId id="604" r:id="rId42"/>
    <p:sldId id="622" r:id="rId43"/>
    <p:sldId id="623" r:id="rId44"/>
    <p:sldId id="264" r:id="rId45"/>
    <p:sldId id="612" r:id="rId46"/>
    <p:sldId id="616" r:id="rId47"/>
    <p:sldId id="572" r:id="rId48"/>
    <p:sldId id="258" r:id="rId49"/>
    <p:sldId id="615" r:id="rId50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5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1426827-E29D-BC4A-A812-6017BC9664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2C6C9B36-EFF2-44D0-2751-6A570AB222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7242367-040F-6119-E076-E8B350EE4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2FFC7-DEC6-4A1D-9958-8F7239F39FD7}" type="datetimeFigureOut">
              <a:rPr lang="el-GR" smtClean="0"/>
              <a:t>31/3/2023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76D496C-85D6-CB03-DFD7-FE40ECA57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743DDFB-76DB-B8F2-8005-7EB3075CD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ACFD7-A33F-41F9-A0D0-C64048A494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94194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EE9673D-9E0D-A0E7-84F5-CBA88CA98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6A6BB22-11BA-DDB0-93F1-7176E50C93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48ED1B6-E148-93EE-E4AC-E61BE5A3F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2FFC7-DEC6-4A1D-9958-8F7239F39FD7}" type="datetimeFigureOut">
              <a:rPr lang="el-GR" smtClean="0"/>
              <a:t>31/3/2023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65B9CB8-3D97-E6C6-D98D-CB1E71631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8C2FC5B-F478-E1BE-CCC7-89C066D39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ACFD7-A33F-41F9-A0D0-C64048A494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8510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2573187-A636-0404-586A-F87E02328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00356C2D-6E88-8F41-24A3-574A1FB1A0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303A69A-15DE-A4FE-A8AF-58B7E9CB9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2FFC7-DEC6-4A1D-9958-8F7239F39FD7}" type="datetimeFigureOut">
              <a:rPr lang="el-GR" smtClean="0"/>
              <a:t>31/3/2023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479257C-74A0-8E99-1CE2-A6A36EC89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7037FE2-4006-0515-1182-D424D07A7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ACFD7-A33F-41F9-A0D0-C64048A494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39468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F86C4DD-B75E-BDB1-F9EE-067B6D8CF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6292243-CABD-CBF5-53B7-E183675A3A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E999EFFF-3AE6-49B5-58CE-4A899943F9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F6315E7A-718F-0C55-B904-8F404A168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2FFC7-DEC6-4A1D-9958-8F7239F39FD7}" type="datetimeFigureOut">
              <a:rPr lang="el-GR" smtClean="0"/>
              <a:t>31/3/2023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2FA5C359-496E-2A4C-6B45-9035AC513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72B68868-3FF8-A587-A663-CFDBE5C43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ACFD7-A33F-41F9-A0D0-C64048A494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18565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4C7A697-AFE9-00CD-E0AA-FF9BDC39D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942D4E98-7D65-E03F-92AD-2CA75E8CAB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8648A448-D622-DD1C-CC04-F7A84BF4CF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38FBA509-1CC5-488D-B8EB-797EBBE011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CB01A45C-2700-056D-449D-8C366604D5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B9A26BC6-C56B-FF74-6DB5-6F5242270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2FFC7-DEC6-4A1D-9958-8F7239F39FD7}" type="datetimeFigureOut">
              <a:rPr lang="el-GR" smtClean="0"/>
              <a:t>31/3/2023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050A5A3B-1037-A228-D991-AE1B3BF54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242F3B76-E9FE-4EF5-F909-52DEF2FA0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ACFD7-A33F-41F9-A0D0-C64048A494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23083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DDE2527-90B5-C8A0-0411-E2B3B3A32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E3AC4447-CCBD-994A-EB0E-1D99117B4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2FFC7-DEC6-4A1D-9958-8F7239F39FD7}" type="datetimeFigureOut">
              <a:rPr lang="el-GR" smtClean="0"/>
              <a:t>31/3/2023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87CFF54D-6C01-04A2-68E3-4539C149F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3C5559DF-5868-7DCC-5914-A28012249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ACFD7-A33F-41F9-A0D0-C64048A494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87735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EDBA73F1-4813-3358-F14A-86F8C9759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2FFC7-DEC6-4A1D-9958-8F7239F39FD7}" type="datetimeFigureOut">
              <a:rPr lang="el-GR" smtClean="0"/>
              <a:t>31/3/2023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DA6A8726-8A42-DABA-9802-E1631042F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83EC7DA9-6F56-0E75-48F3-9F1B0DD89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ACFD7-A33F-41F9-A0D0-C64048A494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85511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EA0607A-36AE-7D6C-B2D0-9999E3074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3EF58E2-B4B2-AFA5-FDA3-37C93D49CD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C80900FA-6691-2BFE-732F-86472A4A46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7E38D206-3A67-64DD-2C09-402D247C9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2FFC7-DEC6-4A1D-9958-8F7239F39FD7}" type="datetimeFigureOut">
              <a:rPr lang="el-GR" smtClean="0"/>
              <a:t>31/3/2023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5A0B7B55-779A-AED4-5996-FBC37F7F9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61DD6133-1D3E-3976-BA6E-1BD9B338A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ACFD7-A33F-41F9-A0D0-C64048A494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82924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E7C9DB3-665C-4FBC-5C3B-9574FB762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15BB0AAE-7459-76D3-596C-DD3AB433FD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A3A78D7E-C42C-2542-D1C9-DFC41E863E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B5B03461-8EE8-451F-FAA4-005A6F030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2FFC7-DEC6-4A1D-9958-8F7239F39FD7}" type="datetimeFigureOut">
              <a:rPr lang="el-GR" smtClean="0"/>
              <a:t>31/3/2023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EB54859E-A354-7619-2BFD-26F07C5F5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7A38F0DD-791A-1E4D-3079-31888A584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ACFD7-A33F-41F9-A0D0-C64048A494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48503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787DEAD-9116-A340-5AB7-71480D32D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1BC0FB7F-D2C3-1C16-3920-35A2CED742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383DA71-39EB-DC10-2D7E-051A31635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2FFC7-DEC6-4A1D-9958-8F7239F39FD7}" type="datetimeFigureOut">
              <a:rPr lang="el-GR" smtClean="0"/>
              <a:t>31/3/2023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9CDC83C-E3C2-F3AD-1790-BB4810128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67431DF-16B4-BE4C-9513-E412AF8AD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ACFD7-A33F-41F9-A0D0-C64048A494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87202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1562328A-F839-E11C-3625-99F543FF13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180146BC-7EE9-1AB9-E7DC-4F742C75B2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8AC13A7-6BCF-67C2-CFA0-FF5C78EF2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2FFC7-DEC6-4A1D-9958-8F7239F39FD7}" type="datetimeFigureOut">
              <a:rPr lang="el-GR" smtClean="0"/>
              <a:t>31/3/2023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D7E7CF1-C318-7634-1F13-F456918B0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24327B7-26BC-FAB2-EA52-2E5E6D5A2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ACFD7-A33F-41F9-A0D0-C64048A494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12284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302A0EED-5AE7-357B-849C-FA5159282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97FADCB1-B7BE-194D-AFCE-F25FD20D7A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CBA4ADD-925A-749B-BFA3-39055F0C27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2FFC7-DEC6-4A1D-9958-8F7239F39FD7}" type="datetimeFigureOut">
              <a:rPr lang="el-GR" smtClean="0"/>
              <a:t>31/3/2023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F6E26B1-7501-B4B9-A255-6B0742A5BF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E8AFC26-C7C5-62B9-83F3-FFE9512F59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7ACFD7-A33F-41F9-A0D0-C64048A494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83872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7C0D288-0136-34B7-743A-03DBD06DCF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8" y="536337"/>
            <a:ext cx="9144000" cy="1555750"/>
          </a:xfrm>
        </p:spPr>
        <p:txBody>
          <a:bodyPr>
            <a:normAutofit fontScale="90000"/>
          </a:bodyPr>
          <a:lstStyle/>
          <a:p>
            <a:r>
              <a:rPr lang="el-GR" dirty="0"/>
              <a:t>Διαχείριση ογκολογικού ασθενούς στο ιατρείο της ΠΦΥ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54305499-9C79-E90C-5827-41F6EB40FF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5E5A00-A683-A1D8-8F23-8B26616423A0}"/>
              </a:ext>
            </a:extLst>
          </p:cNvPr>
          <p:cNvSpPr txBox="1">
            <a:spLocks noChangeArrowheads="1"/>
          </p:cNvSpPr>
          <p:nvPr/>
        </p:nvSpPr>
        <p:spPr>
          <a:xfrm>
            <a:off x="3695699" y="5427534"/>
            <a:ext cx="4800600" cy="1752600"/>
          </a:xfrm>
          <a:prstGeom prst="rect">
            <a:avLst/>
          </a:prstGeom>
        </p:spPr>
        <p:txBody>
          <a:bodyPr vert="horz" lIns="91407" tIns="45704" rIns="91407" bIns="45704" rtlCol="0">
            <a:norm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079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l-GR" altLang="el-GR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ΚΟΝΤΟΠΥΡΓΙΑΣ ΓΕΩΡΓΙΟΣ</a:t>
            </a:r>
          </a:p>
          <a:p>
            <a:pPr marL="0" marR="0" lvl="0" indent="0" algn="ctr" defTabSz="914079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l-GR" altLang="el-GR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ΠΝΕΥΜΟΝΟΛΟΓΟΣ</a:t>
            </a:r>
            <a:r>
              <a:rPr kumimoji="0" lang="en-US" altLang="el-GR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MD, MSc, FCCP</a:t>
            </a:r>
            <a:endParaRPr kumimoji="0" lang="el-GR" altLang="el-GR" sz="2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079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l-GR" altLang="el-GR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ΝΟΣΟΚΟΜΕΙΟ </a:t>
            </a:r>
            <a:r>
              <a:rPr kumimoji="0" lang="en-US" altLang="el-GR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METROPOLITAN</a:t>
            </a:r>
            <a:endParaRPr kumimoji="0" lang="en-GB" altLang="el-GR" sz="2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3F0D6CE9-C457-6A95-74DD-19C8389E10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5566" y="2261821"/>
            <a:ext cx="6900863" cy="29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22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Rot="1" noChangeArrowheads="1"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Δήλωση συμφερόντων</a:t>
            </a:r>
          </a:p>
        </p:txBody>
      </p:sp>
    </p:spTree>
    <p:extLst>
      <p:ext uri="{BB962C8B-B14F-4D97-AF65-F5344CB8AC3E}">
        <p14:creationId xmlns:p14="http://schemas.microsoft.com/office/powerpoint/2010/main" val="2808089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478192B-83BB-B500-7946-9A3505016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04492C3-DF2A-ADD2-22E7-45A87FB5C0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 dirty="0"/>
              <a:t>ΔΕΔΟΜΕΝΑ</a:t>
            </a:r>
          </a:p>
          <a:p>
            <a:endParaRPr lang="en-US" dirty="0"/>
          </a:p>
          <a:p>
            <a:r>
              <a:rPr lang="el-GR" dirty="0"/>
              <a:t>ΔΙΑΓΝΩΣΗ</a:t>
            </a:r>
            <a:r>
              <a:rPr lang="en-US" dirty="0"/>
              <a:t> – </a:t>
            </a:r>
            <a:r>
              <a:rPr lang="el-GR" dirty="0"/>
              <a:t>ΣΤΑΔΙΟΠΟΙΗΣΗ – ΘΕΡΑΠΕΙΑ </a:t>
            </a:r>
          </a:p>
          <a:p>
            <a:endParaRPr lang="en-US" dirty="0"/>
          </a:p>
          <a:p>
            <a:r>
              <a:rPr lang="en-US" dirty="0"/>
              <a:t>SURVIVORSHIP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16219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478192B-83BB-B500-7946-9A3505016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04492C3-DF2A-ADD2-22E7-45A87FB5C0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 dirty="0"/>
              <a:t>ΔΕΔΟΜΕΝΑ</a:t>
            </a:r>
          </a:p>
          <a:p>
            <a:endParaRPr lang="en-US" dirty="0"/>
          </a:p>
          <a:p>
            <a:r>
              <a:rPr lang="el-GR" dirty="0">
                <a:solidFill>
                  <a:schemeClr val="bg1">
                    <a:lumMod val="75000"/>
                  </a:schemeClr>
                </a:solidFill>
              </a:rPr>
              <a:t>ΔΙΑΓΝΩΣΗ – ΣΤΑΔΙΟΠΟΙΗΣΗ – ΘΕΡΑΠΕΙΑ 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SURVIVORSHIP</a:t>
            </a:r>
            <a:endParaRPr lang="el-GR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380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B725EDE9-4DF5-1F3A-685B-517F3483FE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143" y="0"/>
            <a:ext cx="83917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262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250589D6-24EB-1F38-5550-081551DD0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50" y="1624012"/>
            <a:ext cx="11696700" cy="5114925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04A9D0D1-A723-01D6-DBF7-3308C2177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737" y="347662"/>
            <a:ext cx="8010525" cy="923925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114013DE-1276-CA2A-A307-9E85A82A95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6425" y="1357312"/>
            <a:ext cx="1962150" cy="266700"/>
          </a:xfrm>
          <a:prstGeom prst="rect">
            <a:avLst/>
          </a:prstGeom>
        </p:spPr>
      </p:pic>
      <p:sp>
        <p:nvSpPr>
          <p:cNvPr id="2" name="Οβάλ 1">
            <a:extLst>
              <a:ext uri="{FF2B5EF4-FFF2-40B4-BE49-F238E27FC236}">
                <a16:creationId xmlns:a16="http://schemas.microsoft.com/office/drawing/2014/main" id="{3B0E03A8-0741-6CF9-8CAC-F4AE50143DD5}"/>
              </a:ext>
            </a:extLst>
          </p:cNvPr>
          <p:cNvSpPr/>
          <p:nvPr/>
        </p:nvSpPr>
        <p:spPr>
          <a:xfrm>
            <a:off x="1704975" y="2962275"/>
            <a:ext cx="3552825" cy="47625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Οβάλ 3">
            <a:extLst>
              <a:ext uri="{FF2B5EF4-FFF2-40B4-BE49-F238E27FC236}">
                <a16:creationId xmlns:a16="http://schemas.microsoft.com/office/drawing/2014/main" id="{579A82DC-7F15-D02A-26C8-4CA6E9D1FE02}"/>
              </a:ext>
            </a:extLst>
          </p:cNvPr>
          <p:cNvSpPr/>
          <p:nvPr/>
        </p:nvSpPr>
        <p:spPr>
          <a:xfrm>
            <a:off x="6905625" y="2952750"/>
            <a:ext cx="5038725" cy="4953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33053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04A9D0D1-A723-01D6-DBF7-3308C2177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737" y="347662"/>
            <a:ext cx="8010525" cy="923925"/>
          </a:xfrm>
          <a:prstGeom prst="rect">
            <a:avLst/>
          </a:prstGeom>
        </p:spPr>
      </p:pic>
      <p:pic>
        <p:nvPicPr>
          <p:cNvPr id="4" name="Εικόνα 3">
            <a:extLst>
              <a:ext uri="{FF2B5EF4-FFF2-40B4-BE49-F238E27FC236}">
                <a16:creationId xmlns:a16="http://schemas.microsoft.com/office/drawing/2014/main" id="{1125DE12-2036-7CE1-AF33-1C08D2FA82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6425" y="1357312"/>
            <a:ext cx="1962150" cy="266700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CB003EAA-9933-73B1-E414-1EC03EA585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630" y="1624012"/>
            <a:ext cx="11748739" cy="4886326"/>
          </a:xfrm>
          <a:prstGeom prst="rect">
            <a:avLst/>
          </a:prstGeom>
        </p:spPr>
      </p:pic>
      <p:sp>
        <p:nvSpPr>
          <p:cNvPr id="2" name="Οβάλ 1">
            <a:extLst>
              <a:ext uri="{FF2B5EF4-FFF2-40B4-BE49-F238E27FC236}">
                <a16:creationId xmlns:a16="http://schemas.microsoft.com/office/drawing/2014/main" id="{519F1136-13F9-43AA-6DC4-3FF361F1CD37}"/>
              </a:ext>
            </a:extLst>
          </p:cNvPr>
          <p:cNvSpPr/>
          <p:nvPr/>
        </p:nvSpPr>
        <p:spPr>
          <a:xfrm>
            <a:off x="1657350" y="2457450"/>
            <a:ext cx="3552825" cy="47625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Οβάλ 2">
            <a:extLst>
              <a:ext uri="{FF2B5EF4-FFF2-40B4-BE49-F238E27FC236}">
                <a16:creationId xmlns:a16="http://schemas.microsoft.com/office/drawing/2014/main" id="{C9B9530F-9D2E-0A2E-4E15-12BCFDB06A85}"/>
              </a:ext>
            </a:extLst>
          </p:cNvPr>
          <p:cNvSpPr/>
          <p:nvPr/>
        </p:nvSpPr>
        <p:spPr>
          <a:xfrm>
            <a:off x="6819900" y="2381250"/>
            <a:ext cx="5150469" cy="55245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14404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1C2D19B3-6F83-0DA4-095D-17F961A3AB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344" y="0"/>
            <a:ext cx="111973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59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5AC17A16-3F85-0814-AF4D-E4FF0045FA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613" y="0"/>
            <a:ext cx="113187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949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3A7EAD93-C350-4A29-CA16-A082DE0B7B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8122" y="0"/>
            <a:ext cx="5893878" cy="3429000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CC0E9F61-FFDE-89D7-B119-7F51B6236C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819" y="1714500"/>
            <a:ext cx="5626181" cy="3429000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CC152004-CA44-1B03-05B3-5CAA8942D0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9741" y="3429000"/>
            <a:ext cx="5550640" cy="3362324"/>
          </a:xfrm>
          <a:prstGeom prst="rect">
            <a:avLst/>
          </a:prstGeom>
        </p:spPr>
      </p:pic>
      <p:pic>
        <p:nvPicPr>
          <p:cNvPr id="4" name="Εικόνα 3">
            <a:extLst>
              <a:ext uri="{FF2B5EF4-FFF2-40B4-BE49-F238E27FC236}">
                <a16:creationId xmlns:a16="http://schemas.microsoft.com/office/drawing/2014/main" id="{7F4B2D8B-193C-50DB-EA5D-BB52527FF2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14481" y="323850"/>
            <a:ext cx="1605900" cy="995362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54D572EA-438D-EB15-1068-0628C8A99B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12464" y="3552825"/>
            <a:ext cx="1607918" cy="965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909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E16666B1-E745-58A0-A1E9-E0F8004761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25" y="885825"/>
            <a:ext cx="9810750" cy="508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197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C3373ED9-1389-07AE-2DEB-DE64F51FFD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8350" y="3288659"/>
            <a:ext cx="8115300" cy="2914650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E87C55E7-D7BF-9E8B-BBA5-9C76ACB349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8350" y="210075"/>
            <a:ext cx="8153428" cy="245343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83196E1-4C16-0B96-77C1-38A3B9BE1D13}"/>
              </a:ext>
            </a:extLst>
          </p:cNvPr>
          <p:cNvSpPr txBox="1"/>
          <p:nvPr/>
        </p:nvSpPr>
        <p:spPr>
          <a:xfrm>
            <a:off x="7208241" y="6370926"/>
            <a:ext cx="56604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Miller KD et al CA Cancer J Clin. 2019 Miller KD et al CA Cancer J Clin. 2022</a:t>
            </a:r>
            <a:endParaRPr lang="el-GR" sz="1200" dirty="0"/>
          </a:p>
          <a:p>
            <a:endParaRPr lang="el-GR" sz="1200" dirty="0"/>
          </a:p>
        </p:txBody>
      </p:sp>
      <p:sp>
        <p:nvSpPr>
          <p:cNvPr id="6" name="Οβάλ 5">
            <a:extLst>
              <a:ext uri="{FF2B5EF4-FFF2-40B4-BE49-F238E27FC236}">
                <a16:creationId xmlns:a16="http://schemas.microsoft.com/office/drawing/2014/main" id="{27B60E2C-F51C-CB0F-74A8-ECD3FD8D5487}"/>
              </a:ext>
            </a:extLst>
          </p:cNvPr>
          <p:cNvSpPr/>
          <p:nvPr/>
        </p:nvSpPr>
        <p:spPr>
          <a:xfrm>
            <a:off x="2333625" y="1638300"/>
            <a:ext cx="3552825" cy="47625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Οβάλ 6">
            <a:extLst>
              <a:ext uri="{FF2B5EF4-FFF2-40B4-BE49-F238E27FC236}">
                <a16:creationId xmlns:a16="http://schemas.microsoft.com/office/drawing/2014/main" id="{EC854458-0D00-AFE9-383F-8310214224BA}"/>
              </a:ext>
            </a:extLst>
          </p:cNvPr>
          <p:cNvSpPr/>
          <p:nvPr/>
        </p:nvSpPr>
        <p:spPr>
          <a:xfrm>
            <a:off x="2124075" y="5219700"/>
            <a:ext cx="3552825" cy="47625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Οβάλ 8">
            <a:extLst>
              <a:ext uri="{FF2B5EF4-FFF2-40B4-BE49-F238E27FC236}">
                <a16:creationId xmlns:a16="http://schemas.microsoft.com/office/drawing/2014/main" id="{D57EC8FF-3044-6126-DCA6-33EA22CD36FC}"/>
              </a:ext>
            </a:extLst>
          </p:cNvPr>
          <p:cNvSpPr/>
          <p:nvPr/>
        </p:nvSpPr>
        <p:spPr>
          <a:xfrm>
            <a:off x="6753225" y="1436790"/>
            <a:ext cx="3552825" cy="47625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Οβάλ 9">
            <a:extLst>
              <a:ext uri="{FF2B5EF4-FFF2-40B4-BE49-F238E27FC236}">
                <a16:creationId xmlns:a16="http://schemas.microsoft.com/office/drawing/2014/main" id="{69B8AF48-D86B-6F4F-DE2E-8832AD2E75E0}"/>
              </a:ext>
            </a:extLst>
          </p:cNvPr>
          <p:cNvSpPr/>
          <p:nvPr/>
        </p:nvSpPr>
        <p:spPr>
          <a:xfrm>
            <a:off x="6753225" y="4582144"/>
            <a:ext cx="3552825" cy="47625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1896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478192B-83BB-B500-7946-9A3505016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04492C3-DF2A-ADD2-22E7-45A87FB5C0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 dirty="0">
                <a:solidFill>
                  <a:schemeClr val="bg1">
                    <a:lumMod val="75000"/>
                  </a:schemeClr>
                </a:solidFill>
              </a:rPr>
              <a:t>ΔΕΔΟΜΕΝΑ</a:t>
            </a:r>
          </a:p>
          <a:p>
            <a:endParaRPr lang="en-US" dirty="0"/>
          </a:p>
          <a:p>
            <a:r>
              <a:rPr lang="el-GR" dirty="0"/>
              <a:t>ΔΙΑΓΝΩΣΗ</a:t>
            </a:r>
            <a:r>
              <a:rPr lang="en-US" dirty="0"/>
              <a:t> – </a:t>
            </a:r>
            <a:r>
              <a:rPr lang="el-GR" dirty="0"/>
              <a:t>ΣΤΑΔΙΟΠΟΙΗΣΗ – ΘΕΡΑΠΕΙΑ 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SURVIVORSHIP</a:t>
            </a:r>
            <a:endParaRPr lang="el-GR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6329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0AA8B23B-CFA9-9631-8A40-DB8170A72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4100" y="90487"/>
            <a:ext cx="7543800" cy="667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95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F81C31CF-ACB1-A0CA-E41F-FCE740811F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8209" y="1790699"/>
            <a:ext cx="5095582" cy="4943475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F9C18D4B-228E-7AF4-B371-B7C51EE5D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500" y="0"/>
            <a:ext cx="7524634" cy="17057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003B306-AABF-AB19-5919-7987E0F8CDD6}"/>
              </a:ext>
            </a:extLst>
          </p:cNvPr>
          <p:cNvSpPr txBox="1"/>
          <p:nvPr/>
        </p:nvSpPr>
        <p:spPr>
          <a:xfrm>
            <a:off x="342900" y="2495550"/>
            <a:ext cx="320530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10 ΑΙΤΙΑ ΚΑΡΚΙΝΟΥ ΠΝΕΥΜΟΝΑ</a:t>
            </a:r>
          </a:p>
          <a:p>
            <a:pPr marL="342900" indent="-342900">
              <a:buFont typeface="+mj-lt"/>
              <a:buAutoNum type="arabicPeriod"/>
            </a:pPr>
            <a:endParaRPr lang="el-GR" dirty="0"/>
          </a:p>
          <a:p>
            <a:pPr marL="342900" indent="-342900">
              <a:buFont typeface="+mj-lt"/>
              <a:buAutoNum type="arabicPeriod"/>
            </a:pPr>
            <a:r>
              <a:rPr lang="el-GR" dirty="0"/>
              <a:t>ΚΑΠΝΙΣΜΑ</a:t>
            </a:r>
          </a:p>
          <a:p>
            <a:pPr marL="342900" indent="-342900">
              <a:buFont typeface="+mj-lt"/>
              <a:buAutoNum type="arabicPeriod"/>
            </a:pPr>
            <a:r>
              <a:rPr lang="el-GR" dirty="0"/>
              <a:t>ΚΑΠΝΙΣΜΑ</a:t>
            </a:r>
          </a:p>
          <a:p>
            <a:pPr marL="342900" indent="-342900">
              <a:buFont typeface="+mj-lt"/>
              <a:buAutoNum type="arabicPeriod"/>
            </a:pPr>
            <a:r>
              <a:rPr lang="el-GR" dirty="0"/>
              <a:t>ΚΑΠΝΙΣΜΑ</a:t>
            </a:r>
          </a:p>
          <a:p>
            <a:pPr marL="342900" indent="-342900">
              <a:buFont typeface="+mj-lt"/>
              <a:buAutoNum type="arabicPeriod"/>
            </a:pPr>
            <a:r>
              <a:rPr lang="el-GR" dirty="0"/>
              <a:t>ΚΑΠΝΙΣΜΑ</a:t>
            </a:r>
          </a:p>
          <a:p>
            <a:pPr marL="342900" indent="-342900">
              <a:buFont typeface="+mj-lt"/>
              <a:buAutoNum type="arabicPeriod"/>
            </a:pPr>
            <a:r>
              <a:rPr lang="el-GR" dirty="0"/>
              <a:t>ΚΑΠΝΙΣΜΑ</a:t>
            </a:r>
          </a:p>
          <a:p>
            <a:pPr marL="342900" indent="-342900">
              <a:buFont typeface="+mj-lt"/>
              <a:buAutoNum type="arabicPeriod"/>
            </a:pPr>
            <a:r>
              <a:rPr lang="el-GR" dirty="0"/>
              <a:t>ΚΑΠΝΙΣΜΑ</a:t>
            </a:r>
          </a:p>
          <a:p>
            <a:pPr marL="342900" indent="-342900">
              <a:buFont typeface="+mj-lt"/>
              <a:buAutoNum type="arabicPeriod"/>
            </a:pPr>
            <a:r>
              <a:rPr lang="el-GR" dirty="0"/>
              <a:t>ΚΑΠΝΙΣΜΑ</a:t>
            </a:r>
          </a:p>
          <a:p>
            <a:pPr marL="342900" indent="-342900">
              <a:buFont typeface="+mj-lt"/>
              <a:buAutoNum type="arabicPeriod"/>
            </a:pPr>
            <a:r>
              <a:rPr lang="el-GR" dirty="0"/>
              <a:t>ΚΑΠΝΙΣΜΑ</a:t>
            </a:r>
          </a:p>
          <a:p>
            <a:pPr marL="342900" indent="-342900">
              <a:buFont typeface="+mj-lt"/>
              <a:buAutoNum type="arabicPeriod"/>
            </a:pPr>
            <a:r>
              <a:rPr lang="el-GR" dirty="0"/>
              <a:t>ΚΑΠΝΙΣΜΑ</a:t>
            </a:r>
          </a:p>
          <a:p>
            <a:pPr marL="342900" indent="-342900">
              <a:buFont typeface="+mj-lt"/>
              <a:buAutoNum type="arabicPeriod"/>
            </a:pPr>
            <a:r>
              <a:rPr lang="el-GR" dirty="0"/>
              <a:t>ΑΛΛΕΣ ΑΙΤΙΕΣ</a:t>
            </a:r>
          </a:p>
        </p:txBody>
      </p:sp>
    </p:spTree>
    <p:extLst>
      <p:ext uri="{BB962C8B-B14F-4D97-AF65-F5344CB8AC3E}">
        <p14:creationId xmlns:p14="http://schemas.microsoft.com/office/powerpoint/2010/main" val="2493627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9444FA0C-9716-A596-CDCC-9090C6AE74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333" y="161925"/>
            <a:ext cx="4600575" cy="3049491"/>
          </a:xfrm>
          <a:prstGeom prst="rect">
            <a:avLst/>
          </a:prstGeom>
        </p:spPr>
      </p:pic>
      <p:pic>
        <p:nvPicPr>
          <p:cNvPr id="2" name="Εικόνα 1">
            <a:extLst>
              <a:ext uri="{FF2B5EF4-FFF2-40B4-BE49-F238E27FC236}">
                <a16:creationId xmlns:a16="http://schemas.microsoft.com/office/drawing/2014/main" id="{7C0F8F7C-E035-E9F9-5B99-2817B28BE1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8" y="0"/>
            <a:ext cx="4687021" cy="2838450"/>
          </a:xfrm>
          <a:prstGeom prst="rect">
            <a:avLst/>
          </a:prstGeom>
        </p:spPr>
      </p:pic>
      <p:pic>
        <p:nvPicPr>
          <p:cNvPr id="4" name="Εικόνα 3">
            <a:extLst>
              <a:ext uri="{FF2B5EF4-FFF2-40B4-BE49-F238E27FC236}">
                <a16:creationId xmlns:a16="http://schemas.microsoft.com/office/drawing/2014/main" id="{19046EEB-3B1D-94BA-F11A-5BA1B69509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333" y="3429000"/>
            <a:ext cx="4600575" cy="2928702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2AF3401B-82C4-DCED-7614-D8CA4DB664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998" y="2933700"/>
            <a:ext cx="4646010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1467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3C8C921C-92A0-3E5F-C2D0-12C841530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712" y="623887"/>
            <a:ext cx="10696575" cy="561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6604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0F2D8118-E47A-C2B2-5D99-C71C12B829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948" y="683636"/>
            <a:ext cx="11478104" cy="5490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9702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A94D81B7-C7B5-12F7-D73D-0CE0CDEFA9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819150"/>
            <a:ext cx="11220076" cy="790575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2533EA67-0FC6-B50F-4575-FBF34E15C2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1" y="1671636"/>
            <a:ext cx="11357544" cy="375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7291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B407C7FF-21F9-C354-0CDC-13E590EB9B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404" y="0"/>
            <a:ext cx="11387191" cy="6858000"/>
          </a:xfrm>
          <a:prstGeom prst="rect">
            <a:avLst/>
          </a:prstGeom>
        </p:spPr>
      </p:pic>
      <p:sp>
        <p:nvSpPr>
          <p:cNvPr id="2" name="Οβάλ 1">
            <a:extLst>
              <a:ext uri="{FF2B5EF4-FFF2-40B4-BE49-F238E27FC236}">
                <a16:creationId xmlns:a16="http://schemas.microsoft.com/office/drawing/2014/main" id="{03AF04A8-AAFE-7060-20E0-D319DD360874}"/>
              </a:ext>
            </a:extLst>
          </p:cNvPr>
          <p:cNvSpPr/>
          <p:nvPr/>
        </p:nvSpPr>
        <p:spPr>
          <a:xfrm>
            <a:off x="180975" y="4143374"/>
            <a:ext cx="3552825" cy="752475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654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AE3156A3-0981-5BAA-E35A-7D236D0D2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25" y="404812"/>
            <a:ext cx="5619750" cy="60483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903D62D-7F4A-359D-0761-69CE956815E5}"/>
              </a:ext>
            </a:extLst>
          </p:cNvPr>
          <p:cNvSpPr txBox="1"/>
          <p:nvPr/>
        </p:nvSpPr>
        <p:spPr>
          <a:xfrm>
            <a:off x="5391150" y="4895761"/>
            <a:ext cx="644842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l-GR" sz="3600" b="0" i="0" u="none" strike="noStrike" baseline="0" dirty="0">
              <a:solidFill>
                <a:srgbClr val="000000"/>
              </a:solidFill>
              <a:latin typeface="FS Albert"/>
            </a:endParaRPr>
          </a:p>
          <a:p>
            <a:pPr algn="l"/>
            <a:r>
              <a:rPr lang="en-US" sz="3600" b="0" i="0" u="none" strike="noStrike" baseline="0" dirty="0">
                <a:solidFill>
                  <a:srgbClr val="000000"/>
                </a:solidFill>
                <a:latin typeface="FS Albert"/>
              </a:rPr>
              <a:t> </a:t>
            </a:r>
            <a:endParaRPr lang="el-GR" sz="2800" b="0" i="0" u="none" strike="noStrike" baseline="0" dirty="0">
              <a:solidFill>
                <a:srgbClr val="000000"/>
              </a:solidFill>
              <a:latin typeface="FS Albert"/>
            </a:endParaRPr>
          </a:p>
          <a:p>
            <a:r>
              <a:rPr lang="en-US" sz="2800" b="0" i="0" u="none" strike="noStrike" baseline="0" dirty="0">
                <a:solidFill>
                  <a:srgbClr val="000000"/>
                </a:solidFill>
                <a:latin typeface="FS Albert"/>
              </a:rPr>
              <a:t>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FS Albert"/>
              </a:rPr>
              <a:t>Emma O’Dowd </a:t>
            </a:r>
            <a:r>
              <a:rPr lang="en-US" dirty="0">
                <a:solidFill>
                  <a:srgbClr val="000000"/>
                </a:solidFill>
                <a:latin typeface="FS Albert"/>
              </a:rPr>
              <a:t>et al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FS Albert"/>
              </a:rPr>
              <a:t>Clinical Medicine 2021 Vol 21, No 6: e578–83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334347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103445" y="-464269"/>
            <a:ext cx="10363200" cy="1470025"/>
          </a:xfrm>
        </p:spPr>
        <p:txBody>
          <a:bodyPr/>
          <a:lstStyle/>
          <a:p>
            <a:r>
              <a:rPr lang="el-GR" sz="4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Ογκολογικό συμβούλιο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828800" y="4762500"/>
            <a:ext cx="8534400" cy="1752600"/>
          </a:xfrm>
        </p:spPr>
        <p:txBody>
          <a:bodyPr/>
          <a:lstStyle/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l-GR" b="1" dirty="0">
                <a:solidFill>
                  <a:srgbClr val="FF0000"/>
                </a:solidFill>
              </a:rPr>
              <a:t>Αλλάζει το πλάνο </a:t>
            </a:r>
            <a:r>
              <a:rPr lang="el-GR" b="1" dirty="0" err="1">
                <a:solidFill>
                  <a:srgbClr val="FF0000"/>
                </a:solidFill>
              </a:rPr>
              <a:t>σταδιοποίησης</a:t>
            </a:r>
            <a:r>
              <a:rPr lang="el-GR" b="1" dirty="0">
                <a:solidFill>
                  <a:srgbClr val="FF0000"/>
                </a:solidFill>
              </a:rPr>
              <a:t> και αντιμετώπισης στο 26 – 40% των περιπτώσεων</a:t>
            </a:r>
          </a:p>
        </p:txBody>
      </p:sp>
      <p:pic>
        <p:nvPicPr>
          <p:cNvPr id="12290" name="Picture 2" descr="ÎÏÎ¿ÏÎ­Î»ÎµÏÎ¼Î± ÎµÎ¹ÎºÏÎ½Î±Ï Î³Î¹Î± team wo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373" y="1402363"/>
            <a:ext cx="3596619" cy="3596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8452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57C72397-7AF7-B604-A310-B16DB20C6F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0460"/>
            <a:ext cx="12192000" cy="6357080"/>
          </a:xfrm>
          <a:prstGeom prst="rect">
            <a:avLst/>
          </a:prstGeom>
        </p:spPr>
      </p:pic>
      <p:pic>
        <p:nvPicPr>
          <p:cNvPr id="4" name="Εικόνα 3">
            <a:extLst>
              <a:ext uri="{FF2B5EF4-FFF2-40B4-BE49-F238E27FC236}">
                <a16:creationId xmlns:a16="http://schemas.microsoft.com/office/drawing/2014/main" id="{0D56A881-4C5A-F299-E355-814D6B7901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0460"/>
            <a:ext cx="3395252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1840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F87E16B7-0685-D63A-6C74-63D7F2A8F2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9839" y="0"/>
            <a:ext cx="55923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00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F083283B-77BD-92EE-AAFF-B64EADE772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539" y="0"/>
            <a:ext cx="89809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844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3E71E9F6-CD5A-0A14-BFC3-85D431AF41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7687" y="80382"/>
            <a:ext cx="3367064" cy="63966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BE14048-36F8-4A3F-93B8-18BB932F1AFA}"/>
              </a:ext>
            </a:extLst>
          </p:cNvPr>
          <p:cNvSpPr txBox="1"/>
          <p:nvPr/>
        </p:nvSpPr>
        <p:spPr>
          <a:xfrm>
            <a:off x="5724525" y="5226784"/>
            <a:ext cx="646747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l-GR" sz="3600" b="0" i="0" u="none" strike="noStrike" baseline="0" dirty="0">
              <a:solidFill>
                <a:srgbClr val="000000"/>
              </a:solidFill>
              <a:latin typeface="FS Albert"/>
            </a:endParaRPr>
          </a:p>
          <a:p>
            <a:pPr algn="l"/>
            <a:r>
              <a:rPr lang="en-US" sz="3600" b="0" i="0" u="none" strike="noStrike" baseline="0" dirty="0">
                <a:solidFill>
                  <a:srgbClr val="000000"/>
                </a:solidFill>
                <a:latin typeface="FS Albert"/>
              </a:rPr>
              <a:t> </a:t>
            </a:r>
            <a:endParaRPr lang="el-GR" sz="2800" b="0" i="0" u="none" strike="noStrike" baseline="0" dirty="0">
              <a:solidFill>
                <a:srgbClr val="000000"/>
              </a:solidFill>
              <a:latin typeface="FS Albert"/>
            </a:endParaRPr>
          </a:p>
          <a:p>
            <a:r>
              <a:rPr lang="en-US" sz="2800" b="0" i="0" u="none" strike="noStrike" baseline="0" dirty="0">
                <a:solidFill>
                  <a:srgbClr val="000000"/>
                </a:solidFill>
                <a:latin typeface="FS Albert"/>
              </a:rPr>
              <a:t>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FS Albert"/>
              </a:rPr>
              <a:t>Emma O’Dowd </a:t>
            </a:r>
            <a:r>
              <a:rPr lang="en-US" dirty="0">
                <a:solidFill>
                  <a:srgbClr val="000000"/>
                </a:solidFill>
                <a:latin typeface="FS Albert"/>
              </a:rPr>
              <a:t>et al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FS Albert"/>
              </a:rPr>
              <a:t>Clinical Medicine 2021 Vol 21, No 6: e578–83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827169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079097E1-7B2B-2705-82AA-351337F137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2694" y="619124"/>
            <a:ext cx="4004285" cy="54768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DB8AA01-BBD5-A008-1093-41BA671E26A5}"/>
              </a:ext>
            </a:extLst>
          </p:cNvPr>
          <p:cNvSpPr txBox="1"/>
          <p:nvPr/>
        </p:nvSpPr>
        <p:spPr>
          <a:xfrm>
            <a:off x="5391150" y="4895761"/>
            <a:ext cx="644842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l-GR" sz="3600" b="0" i="0" u="none" strike="noStrike" baseline="0" dirty="0">
              <a:solidFill>
                <a:srgbClr val="000000"/>
              </a:solidFill>
              <a:latin typeface="FS Albert"/>
            </a:endParaRPr>
          </a:p>
          <a:p>
            <a:pPr algn="l"/>
            <a:r>
              <a:rPr lang="en-US" sz="3600" b="0" i="0" u="none" strike="noStrike" baseline="0" dirty="0">
                <a:solidFill>
                  <a:srgbClr val="000000"/>
                </a:solidFill>
                <a:latin typeface="FS Albert"/>
              </a:rPr>
              <a:t> </a:t>
            </a:r>
            <a:endParaRPr lang="el-GR" sz="2800" b="0" i="0" u="none" strike="noStrike" baseline="0" dirty="0">
              <a:solidFill>
                <a:srgbClr val="000000"/>
              </a:solidFill>
              <a:latin typeface="FS Albert"/>
            </a:endParaRPr>
          </a:p>
          <a:p>
            <a:r>
              <a:rPr lang="en-US" sz="2800" b="0" i="0" u="none" strike="noStrike" baseline="0" dirty="0">
                <a:solidFill>
                  <a:srgbClr val="000000"/>
                </a:solidFill>
                <a:latin typeface="FS Albert"/>
              </a:rPr>
              <a:t>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FS Albert"/>
              </a:rPr>
              <a:t>Emma O’Dowd </a:t>
            </a:r>
            <a:r>
              <a:rPr lang="en-US" dirty="0">
                <a:solidFill>
                  <a:srgbClr val="000000"/>
                </a:solidFill>
                <a:latin typeface="FS Albert"/>
              </a:rPr>
              <a:t>et al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FS Albert"/>
              </a:rPr>
              <a:t>Clinical Medicine 2021 Vol 21, No 6: e578–83 </a:t>
            </a:r>
            <a:endParaRPr lang="el-GR" dirty="0"/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99082439-D799-23C8-8AFA-3590C00FC4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191" y="619124"/>
            <a:ext cx="5451809" cy="523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6399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4C1C858-B65C-C11C-194B-EAD518C94853}"/>
              </a:ext>
            </a:extLst>
          </p:cNvPr>
          <p:cNvSpPr txBox="1"/>
          <p:nvPr/>
        </p:nvSpPr>
        <p:spPr>
          <a:xfrm>
            <a:off x="5819775" y="6206609"/>
            <a:ext cx="70675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 err="1">
                <a:solidFill>
                  <a:srgbClr val="212121"/>
                </a:solidFill>
                <a:effectLst/>
                <a:latin typeface="BlinkMacSystemFont"/>
              </a:rPr>
              <a:t>Shibaki</a:t>
            </a:r>
            <a:r>
              <a:rPr lang="en-US" i="0" dirty="0">
                <a:solidFill>
                  <a:srgbClr val="212121"/>
                </a:solidFill>
                <a:effectLst/>
                <a:latin typeface="BlinkMacSystemFont"/>
              </a:rPr>
              <a:t> R et al </a:t>
            </a:r>
            <a:r>
              <a:rPr lang="en-US" i="0" dirty="0">
                <a:effectLst/>
                <a:latin typeface="BlinkMacSystemFont"/>
              </a:rPr>
              <a:t>Cancer Immunol </a:t>
            </a:r>
            <a:r>
              <a:rPr lang="en-US" i="0" dirty="0" err="1">
                <a:effectLst/>
                <a:latin typeface="BlinkMacSystemFont"/>
              </a:rPr>
              <a:t>Immunother</a:t>
            </a:r>
            <a:r>
              <a:rPr lang="en-US" i="0" dirty="0">
                <a:effectLst/>
                <a:latin typeface="BlinkMacSystemFont"/>
              </a:rPr>
              <a:t>. 2020 Jan;69(1):15-22</a:t>
            </a:r>
            <a:endParaRPr lang="el-GR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910E09E0-29B0-5B57-F1CA-3BCC759CC3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906" y="452438"/>
            <a:ext cx="10853738" cy="5631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4022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478192B-83BB-B500-7946-9A3505016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04492C3-DF2A-ADD2-22E7-45A87FB5C0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 dirty="0">
                <a:solidFill>
                  <a:schemeClr val="bg1">
                    <a:lumMod val="75000"/>
                  </a:schemeClr>
                </a:solidFill>
              </a:rPr>
              <a:t>ΣΤΑΤΙΣΤΙΚΑ</a:t>
            </a:r>
          </a:p>
          <a:p>
            <a:endParaRPr lang="en-US" dirty="0"/>
          </a:p>
          <a:p>
            <a:r>
              <a:rPr lang="el-GR" dirty="0">
                <a:solidFill>
                  <a:schemeClr val="bg1">
                    <a:lumMod val="75000"/>
                  </a:schemeClr>
                </a:solidFill>
              </a:rPr>
              <a:t>ΔΙΑΓΝΩΣΗ – ΣΤΑΔΙΟΠΟΙΗΣΗ – ΘΕΡΑΠΕΙΑ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el-GR" dirty="0">
              <a:solidFill>
                <a:schemeClr val="bg1">
                  <a:lumMod val="75000"/>
                </a:schemeClr>
              </a:solidFill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/>
              <a:t>SURVIVORSHIP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755209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E2E6CC5E-DA7E-65C5-BC3B-4D138AFFA1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279" y="0"/>
            <a:ext cx="99374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84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93395E07-0F5C-019E-9B40-BE810E8A45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438" y="0"/>
            <a:ext cx="8972324" cy="6858000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CA51A545-C67D-A3E9-9860-18F7F97DF0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9175" y="6456028"/>
            <a:ext cx="3552825" cy="304800"/>
          </a:xfrm>
          <a:prstGeom prst="rect">
            <a:avLst/>
          </a:prstGeom>
        </p:spPr>
      </p:pic>
      <p:sp>
        <p:nvSpPr>
          <p:cNvPr id="4" name="Οβάλ 3">
            <a:extLst>
              <a:ext uri="{FF2B5EF4-FFF2-40B4-BE49-F238E27FC236}">
                <a16:creationId xmlns:a16="http://schemas.microsoft.com/office/drawing/2014/main" id="{653E59F4-8061-DB4C-D8B0-78414C63C9DF}"/>
              </a:ext>
            </a:extLst>
          </p:cNvPr>
          <p:cNvSpPr/>
          <p:nvPr/>
        </p:nvSpPr>
        <p:spPr>
          <a:xfrm>
            <a:off x="3405187" y="4232150"/>
            <a:ext cx="3552825" cy="752475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8778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04F2A74-DD2C-844C-8A72-8730E9F09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875" y="609600"/>
            <a:ext cx="10515600" cy="5072063"/>
          </a:xfrm>
        </p:spPr>
        <p:txBody>
          <a:bodyPr>
            <a:noAutofit/>
          </a:bodyPr>
          <a:lstStyle/>
          <a:p>
            <a:r>
              <a:rPr lang="el-GR" sz="2000" dirty="0">
                <a:latin typeface="Arial-BoldMT"/>
              </a:rPr>
              <a:t>Ακτινολογική παρακολούθηση</a:t>
            </a:r>
          </a:p>
          <a:p>
            <a:endParaRPr lang="el-GR" sz="2000" dirty="0">
              <a:latin typeface="Arial-BoldMT"/>
            </a:endParaRPr>
          </a:p>
          <a:p>
            <a:r>
              <a:rPr lang="el-GR" sz="2000" dirty="0">
                <a:latin typeface="Arial-BoldMT"/>
              </a:rPr>
              <a:t>Παρακολούθηση χρόνιων πνευμονολογικών νοσημάτων</a:t>
            </a:r>
          </a:p>
          <a:p>
            <a:endParaRPr lang="el-GR" sz="2000" dirty="0">
              <a:latin typeface="Arial-BoldMT"/>
            </a:endParaRPr>
          </a:p>
          <a:p>
            <a:r>
              <a:rPr lang="el-GR" sz="2000" dirty="0">
                <a:latin typeface="Arial-BoldMT"/>
              </a:rPr>
              <a:t>Αντιμετώπιση αναπνευστικών επιπλοκών</a:t>
            </a:r>
          </a:p>
          <a:p>
            <a:endParaRPr lang="en-US" sz="2000" dirty="0">
              <a:latin typeface="Arial-BoldMT"/>
            </a:endParaRPr>
          </a:p>
          <a:p>
            <a:r>
              <a:rPr lang="el-GR" sz="2000" i="0" u="none" strike="noStrike" baseline="0" dirty="0">
                <a:latin typeface="Arial-BoldMT"/>
              </a:rPr>
              <a:t>Συμπτώματα</a:t>
            </a:r>
          </a:p>
          <a:p>
            <a:endParaRPr lang="en-US" sz="2000" i="0" u="none" strike="noStrike" baseline="0" dirty="0">
              <a:latin typeface="Arial-BoldMT"/>
            </a:endParaRPr>
          </a:p>
          <a:p>
            <a:r>
              <a:rPr lang="el-GR" sz="2000" dirty="0">
                <a:latin typeface="Arial-BoldMT"/>
              </a:rPr>
              <a:t>Οδηγίες για υγιεινό τρόπο ζωής</a:t>
            </a:r>
          </a:p>
          <a:p>
            <a:endParaRPr lang="el-GR" sz="2000" i="0" u="none" strike="noStrike" baseline="0" dirty="0">
              <a:latin typeface="Arial-BoldMT"/>
            </a:endParaRPr>
          </a:p>
          <a:p>
            <a:r>
              <a:rPr lang="el-GR" sz="2000" i="0" u="none" strike="noStrike" baseline="0" dirty="0">
                <a:latin typeface="Arial-BoldMT"/>
              </a:rPr>
              <a:t>Κάπνισμα </a:t>
            </a:r>
          </a:p>
        </p:txBody>
      </p:sp>
    </p:spTree>
    <p:extLst>
      <p:ext uri="{BB962C8B-B14F-4D97-AF65-F5344CB8AC3E}">
        <p14:creationId xmlns:p14="http://schemas.microsoft.com/office/powerpoint/2010/main" val="21999694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04F2A74-DD2C-844C-8A72-8730E9F09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875" y="609600"/>
            <a:ext cx="10515600" cy="5072063"/>
          </a:xfrm>
        </p:spPr>
        <p:txBody>
          <a:bodyPr>
            <a:noAutofit/>
          </a:bodyPr>
          <a:lstStyle/>
          <a:p>
            <a:r>
              <a:rPr lang="el-GR" sz="2000" dirty="0">
                <a:latin typeface="Arial-BoldMT"/>
              </a:rPr>
              <a:t>Ακτινολογική παρακολούθηση</a:t>
            </a:r>
          </a:p>
          <a:p>
            <a:endParaRPr lang="el-GR" sz="2000" dirty="0">
              <a:latin typeface="Arial-BoldMT"/>
            </a:endParaRPr>
          </a:p>
          <a:p>
            <a:r>
              <a:rPr lang="el-GR" sz="2000" dirty="0">
                <a:solidFill>
                  <a:schemeClr val="bg1">
                    <a:lumMod val="75000"/>
                  </a:schemeClr>
                </a:solidFill>
                <a:latin typeface="Arial-BoldMT"/>
              </a:rPr>
              <a:t>Παρακολούθηση χρόνιων πνευμονολογικών νοσημάτων</a:t>
            </a:r>
          </a:p>
          <a:p>
            <a:endParaRPr lang="el-GR" sz="2000" dirty="0">
              <a:solidFill>
                <a:schemeClr val="bg1">
                  <a:lumMod val="75000"/>
                </a:schemeClr>
              </a:solidFill>
              <a:latin typeface="Arial-BoldMT"/>
            </a:endParaRPr>
          </a:p>
          <a:p>
            <a:r>
              <a:rPr lang="el-GR" sz="2000" dirty="0">
                <a:solidFill>
                  <a:schemeClr val="bg1">
                    <a:lumMod val="75000"/>
                  </a:schemeClr>
                </a:solidFill>
                <a:latin typeface="Arial-BoldMT"/>
              </a:rPr>
              <a:t>Αντιμετώπιση αναπνευστικών επιπλοκών</a:t>
            </a:r>
          </a:p>
          <a:p>
            <a:endParaRPr lang="en-US" sz="2000" dirty="0">
              <a:solidFill>
                <a:schemeClr val="bg1">
                  <a:lumMod val="75000"/>
                </a:schemeClr>
              </a:solidFill>
              <a:latin typeface="Arial-BoldMT"/>
            </a:endParaRPr>
          </a:p>
          <a:p>
            <a:r>
              <a:rPr lang="el-GR" sz="2000" i="0" u="none" strike="noStrike" baseline="0" dirty="0">
                <a:solidFill>
                  <a:schemeClr val="bg1">
                    <a:lumMod val="75000"/>
                  </a:schemeClr>
                </a:solidFill>
                <a:latin typeface="Arial-BoldMT"/>
              </a:rPr>
              <a:t>Συμπτώματα</a:t>
            </a:r>
          </a:p>
          <a:p>
            <a:pPr marL="0" indent="0">
              <a:buNone/>
            </a:pPr>
            <a:endParaRPr lang="el-GR" sz="2000" dirty="0">
              <a:solidFill>
                <a:schemeClr val="bg1">
                  <a:lumMod val="75000"/>
                </a:schemeClr>
              </a:solidFill>
              <a:latin typeface="Arial-BoldMT"/>
            </a:endParaRPr>
          </a:p>
          <a:p>
            <a:r>
              <a:rPr lang="el-GR" sz="2000" dirty="0">
                <a:solidFill>
                  <a:schemeClr val="bg1">
                    <a:lumMod val="75000"/>
                  </a:schemeClr>
                </a:solidFill>
                <a:latin typeface="Arial-BoldMT"/>
              </a:rPr>
              <a:t>Οδηγίες για υγιεινό τρόπο ζωής</a:t>
            </a:r>
            <a:endParaRPr lang="el-GR" sz="2000" i="0" u="none" strike="noStrike" baseline="0" dirty="0">
              <a:solidFill>
                <a:schemeClr val="bg1">
                  <a:lumMod val="75000"/>
                </a:schemeClr>
              </a:solidFill>
              <a:latin typeface="Arial-BoldMT"/>
            </a:endParaRPr>
          </a:p>
          <a:p>
            <a:endParaRPr lang="en-US" sz="2000" i="0" u="none" strike="noStrike" baseline="0" dirty="0">
              <a:solidFill>
                <a:schemeClr val="bg1">
                  <a:lumMod val="75000"/>
                </a:schemeClr>
              </a:solidFill>
              <a:latin typeface="Arial-BoldMT"/>
            </a:endParaRPr>
          </a:p>
          <a:p>
            <a:r>
              <a:rPr lang="el-GR" sz="2000" i="0" u="none" strike="noStrike" baseline="0" dirty="0">
                <a:solidFill>
                  <a:schemeClr val="bg1">
                    <a:lumMod val="75000"/>
                  </a:schemeClr>
                </a:solidFill>
                <a:latin typeface="Arial-BoldMT"/>
              </a:rPr>
              <a:t>Κάπνισμα </a:t>
            </a:r>
            <a:endParaRPr lang="en-US" sz="2000" i="0" u="none" strike="noStrike" baseline="0" dirty="0">
              <a:solidFill>
                <a:schemeClr val="bg1">
                  <a:lumMod val="75000"/>
                </a:schemeClr>
              </a:solidFill>
              <a:latin typeface="Arial-BoldMT"/>
            </a:endParaRPr>
          </a:p>
        </p:txBody>
      </p:sp>
    </p:spTree>
    <p:extLst>
      <p:ext uri="{BB962C8B-B14F-4D97-AF65-F5344CB8AC3E}">
        <p14:creationId xmlns:p14="http://schemas.microsoft.com/office/powerpoint/2010/main" val="25915390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2ACDE647-69D3-8F28-3C9B-10B59AF805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0450" y="2559820"/>
            <a:ext cx="4995215" cy="3875242"/>
          </a:xfrm>
          <a:prstGeom prst="rect">
            <a:avLst/>
          </a:prstGeom>
        </p:spPr>
      </p:pic>
      <p:pic>
        <p:nvPicPr>
          <p:cNvPr id="1028" name="Picture 4" descr="Blue Earth touts addition of Axumin to NCCN guidelines - Radiology and  Imaging Specialists">
            <a:extLst>
              <a:ext uri="{FF2B5EF4-FFF2-40B4-BE49-F238E27FC236}">
                <a16:creationId xmlns:a16="http://schemas.microsoft.com/office/drawing/2014/main" id="{5346C318-4EC5-D07F-FCBA-0C029C216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4433" y="-97654"/>
            <a:ext cx="3348747" cy="2521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77926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04F2A74-DD2C-844C-8A72-8730E9F09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875" y="609600"/>
            <a:ext cx="10515600" cy="5072063"/>
          </a:xfrm>
        </p:spPr>
        <p:txBody>
          <a:bodyPr>
            <a:noAutofit/>
          </a:bodyPr>
          <a:lstStyle/>
          <a:p>
            <a:r>
              <a:rPr lang="el-GR" sz="2000" dirty="0">
                <a:solidFill>
                  <a:schemeClr val="bg1">
                    <a:lumMod val="75000"/>
                  </a:schemeClr>
                </a:solidFill>
                <a:latin typeface="Arial-BoldMT"/>
              </a:rPr>
              <a:t>Ακτινολογική παρακολούθηση</a:t>
            </a:r>
          </a:p>
          <a:p>
            <a:endParaRPr lang="el-GR" sz="2000" dirty="0">
              <a:latin typeface="Arial-BoldMT"/>
            </a:endParaRPr>
          </a:p>
          <a:p>
            <a:r>
              <a:rPr lang="el-GR" sz="2000" dirty="0">
                <a:latin typeface="Arial-BoldMT"/>
              </a:rPr>
              <a:t>Παρακολούθηση χρόνιων</a:t>
            </a:r>
            <a:r>
              <a:rPr lang="el-GR" sz="2000" dirty="0">
                <a:solidFill>
                  <a:schemeClr val="bg1">
                    <a:lumMod val="75000"/>
                  </a:schemeClr>
                </a:solidFill>
                <a:latin typeface="Arial-BoldMT"/>
              </a:rPr>
              <a:t> </a:t>
            </a:r>
            <a:r>
              <a:rPr lang="el-GR" sz="2000" dirty="0">
                <a:latin typeface="Arial-BoldMT"/>
              </a:rPr>
              <a:t>πνευμονολογικών νοσημάτων</a:t>
            </a:r>
          </a:p>
          <a:p>
            <a:endParaRPr lang="el-GR" sz="2000" dirty="0">
              <a:solidFill>
                <a:schemeClr val="bg1">
                  <a:lumMod val="75000"/>
                </a:schemeClr>
              </a:solidFill>
              <a:latin typeface="Arial-BoldMT"/>
            </a:endParaRPr>
          </a:p>
          <a:p>
            <a:r>
              <a:rPr lang="el-GR" sz="2000" dirty="0">
                <a:solidFill>
                  <a:schemeClr val="bg1">
                    <a:lumMod val="75000"/>
                  </a:schemeClr>
                </a:solidFill>
                <a:latin typeface="Arial-BoldMT"/>
              </a:rPr>
              <a:t>Αντιμετώπιση αναπνευστικών επιπλοκών</a:t>
            </a:r>
          </a:p>
          <a:p>
            <a:endParaRPr lang="en-US" sz="2000" dirty="0">
              <a:solidFill>
                <a:schemeClr val="bg1">
                  <a:lumMod val="75000"/>
                </a:schemeClr>
              </a:solidFill>
              <a:latin typeface="Arial-BoldMT"/>
            </a:endParaRPr>
          </a:p>
          <a:p>
            <a:r>
              <a:rPr lang="el-GR" sz="2000" i="0" u="none" strike="noStrike" baseline="0" dirty="0">
                <a:solidFill>
                  <a:schemeClr val="bg1">
                    <a:lumMod val="75000"/>
                  </a:schemeClr>
                </a:solidFill>
                <a:latin typeface="Arial-BoldMT"/>
              </a:rPr>
              <a:t>Συμπτώματα</a:t>
            </a:r>
          </a:p>
          <a:p>
            <a:endParaRPr lang="en-US" sz="2000" i="0" u="none" strike="noStrike" baseline="0" dirty="0">
              <a:solidFill>
                <a:schemeClr val="bg1">
                  <a:lumMod val="75000"/>
                </a:schemeClr>
              </a:solidFill>
              <a:latin typeface="Arial-BoldMT"/>
            </a:endParaRPr>
          </a:p>
          <a:p>
            <a:r>
              <a:rPr lang="el-GR" sz="2000" dirty="0">
                <a:solidFill>
                  <a:schemeClr val="bg1">
                    <a:lumMod val="75000"/>
                  </a:schemeClr>
                </a:solidFill>
                <a:latin typeface="Arial-BoldMT"/>
              </a:rPr>
              <a:t>Οδηγίες για υγιεινό τρόπο ζωής</a:t>
            </a:r>
            <a:endParaRPr lang="el-GR" sz="2000" i="0" u="none" strike="noStrike" baseline="0" dirty="0">
              <a:solidFill>
                <a:schemeClr val="bg1">
                  <a:lumMod val="75000"/>
                </a:schemeClr>
              </a:solidFill>
              <a:latin typeface="Arial-BoldMT"/>
            </a:endParaRPr>
          </a:p>
          <a:p>
            <a:endParaRPr lang="el-GR" sz="2000" i="0" u="none" strike="noStrike" baseline="0" dirty="0">
              <a:solidFill>
                <a:schemeClr val="bg1">
                  <a:lumMod val="75000"/>
                </a:schemeClr>
              </a:solidFill>
              <a:latin typeface="Arial-BoldMT"/>
            </a:endParaRPr>
          </a:p>
          <a:p>
            <a:r>
              <a:rPr lang="el-GR" sz="2000" i="0" u="none" strike="noStrike" baseline="0" dirty="0">
                <a:solidFill>
                  <a:schemeClr val="bg1">
                    <a:lumMod val="75000"/>
                  </a:schemeClr>
                </a:solidFill>
                <a:latin typeface="Arial-BoldMT"/>
              </a:rPr>
              <a:t>Κάπνισμα </a:t>
            </a:r>
          </a:p>
        </p:txBody>
      </p:sp>
    </p:spTree>
    <p:extLst>
      <p:ext uri="{BB962C8B-B14F-4D97-AF65-F5344CB8AC3E}">
        <p14:creationId xmlns:p14="http://schemas.microsoft.com/office/powerpoint/2010/main" val="16869026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04F2A74-DD2C-844C-8A72-8730E9F09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875" y="609600"/>
            <a:ext cx="10515600" cy="5072063"/>
          </a:xfrm>
        </p:spPr>
        <p:txBody>
          <a:bodyPr>
            <a:noAutofit/>
          </a:bodyPr>
          <a:lstStyle/>
          <a:p>
            <a:r>
              <a:rPr lang="el-GR" sz="2000" dirty="0">
                <a:solidFill>
                  <a:schemeClr val="bg1">
                    <a:lumMod val="75000"/>
                  </a:schemeClr>
                </a:solidFill>
                <a:latin typeface="Arial-BoldMT"/>
              </a:rPr>
              <a:t>Ακτινολογική παρακολούθηση</a:t>
            </a:r>
          </a:p>
          <a:p>
            <a:endParaRPr lang="el-GR" sz="2000" dirty="0">
              <a:latin typeface="Arial-BoldMT"/>
            </a:endParaRPr>
          </a:p>
          <a:p>
            <a:r>
              <a:rPr lang="el-GR" sz="2000" dirty="0">
                <a:solidFill>
                  <a:schemeClr val="bg1">
                    <a:lumMod val="75000"/>
                  </a:schemeClr>
                </a:solidFill>
                <a:latin typeface="Arial-BoldMT"/>
              </a:rPr>
              <a:t>Παρακολούθηση χρόνιων πνευμονολογικών νοσημάτων</a:t>
            </a:r>
          </a:p>
          <a:p>
            <a:endParaRPr lang="el-GR" sz="2000" dirty="0">
              <a:solidFill>
                <a:schemeClr val="bg1">
                  <a:lumMod val="75000"/>
                </a:schemeClr>
              </a:solidFill>
              <a:latin typeface="Arial-BoldMT"/>
            </a:endParaRPr>
          </a:p>
          <a:p>
            <a:r>
              <a:rPr lang="el-GR" sz="2000" dirty="0">
                <a:latin typeface="Arial-BoldMT"/>
              </a:rPr>
              <a:t>Αντιμετώπιση αναπνευστικών επιπλοκών</a:t>
            </a:r>
          </a:p>
          <a:p>
            <a:endParaRPr lang="en-US" sz="2000" dirty="0">
              <a:solidFill>
                <a:schemeClr val="bg1">
                  <a:lumMod val="75000"/>
                </a:schemeClr>
              </a:solidFill>
              <a:latin typeface="Arial-BoldMT"/>
            </a:endParaRPr>
          </a:p>
          <a:p>
            <a:r>
              <a:rPr lang="el-GR" sz="2000" i="0" u="none" strike="noStrike" baseline="0" dirty="0">
                <a:solidFill>
                  <a:schemeClr val="bg1">
                    <a:lumMod val="75000"/>
                  </a:schemeClr>
                </a:solidFill>
                <a:latin typeface="Arial-BoldMT"/>
              </a:rPr>
              <a:t>Συμπτώματα</a:t>
            </a:r>
          </a:p>
          <a:p>
            <a:endParaRPr lang="en-US" sz="2000" i="0" u="none" strike="noStrike" baseline="0" dirty="0">
              <a:solidFill>
                <a:schemeClr val="bg1">
                  <a:lumMod val="75000"/>
                </a:schemeClr>
              </a:solidFill>
              <a:latin typeface="Arial-BoldMT"/>
            </a:endParaRPr>
          </a:p>
          <a:p>
            <a:r>
              <a:rPr lang="el-GR" sz="2000" dirty="0">
                <a:solidFill>
                  <a:schemeClr val="bg1">
                    <a:lumMod val="75000"/>
                  </a:schemeClr>
                </a:solidFill>
                <a:latin typeface="Arial-BoldMT"/>
              </a:rPr>
              <a:t>Οδηγίες για υγιεινό τρόπο ζωής</a:t>
            </a:r>
            <a:endParaRPr lang="el-GR" sz="2000" i="0" u="none" strike="noStrike" baseline="0" dirty="0">
              <a:solidFill>
                <a:schemeClr val="bg1">
                  <a:lumMod val="75000"/>
                </a:schemeClr>
              </a:solidFill>
              <a:latin typeface="Arial-BoldMT"/>
            </a:endParaRPr>
          </a:p>
          <a:p>
            <a:endParaRPr lang="el-GR" sz="2000" i="0" u="none" strike="noStrike" baseline="0" dirty="0">
              <a:solidFill>
                <a:schemeClr val="bg1">
                  <a:lumMod val="75000"/>
                </a:schemeClr>
              </a:solidFill>
              <a:latin typeface="Arial-BoldMT"/>
            </a:endParaRPr>
          </a:p>
          <a:p>
            <a:r>
              <a:rPr lang="el-GR" sz="2000" i="0" u="none" strike="noStrike" baseline="0" dirty="0">
                <a:solidFill>
                  <a:schemeClr val="bg1">
                    <a:lumMod val="75000"/>
                  </a:schemeClr>
                </a:solidFill>
                <a:latin typeface="Arial-BoldMT"/>
              </a:rPr>
              <a:t>Κάπνισμα </a:t>
            </a:r>
          </a:p>
        </p:txBody>
      </p:sp>
    </p:spTree>
    <p:extLst>
      <p:ext uri="{BB962C8B-B14F-4D97-AF65-F5344CB8AC3E}">
        <p14:creationId xmlns:p14="http://schemas.microsoft.com/office/powerpoint/2010/main" val="13184849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04F2A74-DD2C-844C-8A72-8730E9F09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875" y="609600"/>
            <a:ext cx="10515600" cy="5072063"/>
          </a:xfrm>
        </p:spPr>
        <p:txBody>
          <a:bodyPr>
            <a:noAutofit/>
          </a:bodyPr>
          <a:lstStyle/>
          <a:p>
            <a:r>
              <a:rPr lang="el-GR" sz="2000" dirty="0">
                <a:solidFill>
                  <a:schemeClr val="bg1">
                    <a:lumMod val="75000"/>
                  </a:schemeClr>
                </a:solidFill>
                <a:latin typeface="Arial-BoldMT"/>
              </a:rPr>
              <a:t>Ακτινολογική παρακολούθηση</a:t>
            </a:r>
          </a:p>
          <a:p>
            <a:endParaRPr lang="el-GR" sz="2000" dirty="0">
              <a:latin typeface="Arial-BoldMT"/>
            </a:endParaRPr>
          </a:p>
          <a:p>
            <a:r>
              <a:rPr lang="el-GR" sz="2000" dirty="0">
                <a:solidFill>
                  <a:schemeClr val="bg1">
                    <a:lumMod val="75000"/>
                  </a:schemeClr>
                </a:solidFill>
                <a:latin typeface="Arial-BoldMT"/>
              </a:rPr>
              <a:t>Παρακολούθηση χρόνιων πνευμονολογικών νοσημάτων</a:t>
            </a:r>
          </a:p>
          <a:p>
            <a:endParaRPr lang="el-GR" sz="2000" dirty="0">
              <a:solidFill>
                <a:schemeClr val="bg1">
                  <a:lumMod val="75000"/>
                </a:schemeClr>
              </a:solidFill>
              <a:latin typeface="Arial-BoldMT"/>
            </a:endParaRPr>
          </a:p>
          <a:p>
            <a:r>
              <a:rPr lang="el-GR" sz="2000" dirty="0">
                <a:solidFill>
                  <a:schemeClr val="bg1">
                    <a:lumMod val="75000"/>
                  </a:schemeClr>
                </a:solidFill>
                <a:latin typeface="Arial-BoldMT"/>
              </a:rPr>
              <a:t>Αντιμετώπιση αναπνευστικών επιπλοκών</a:t>
            </a:r>
          </a:p>
          <a:p>
            <a:endParaRPr lang="en-US" sz="2000" dirty="0">
              <a:solidFill>
                <a:schemeClr val="bg1">
                  <a:lumMod val="75000"/>
                </a:schemeClr>
              </a:solidFill>
              <a:latin typeface="Arial-BoldMT"/>
            </a:endParaRPr>
          </a:p>
          <a:p>
            <a:r>
              <a:rPr lang="el-GR" sz="2000" i="0" u="none" strike="noStrike" baseline="0" dirty="0">
                <a:latin typeface="Arial-BoldMT"/>
              </a:rPr>
              <a:t>Συμπτώματα</a:t>
            </a:r>
          </a:p>
          <a:p>
            <a:endParaRPr lang="en-US" sz="2000" i="0" u="none" strike="noStrike" baseline="0" dirty="0">
              <a:solidFill>
                <a:schemeClr val="bg1">
                  <a:lumMod val="75000"/>
                </a:schemeClr>
              </a:solidFill>
              <a:latin typeface="Arial-BoldMT"/>
            </a:endParaRPr>
          </a:p>
          <a:p>
            <a:r>
              <a:rPr lang="el-GR" sz="2000" dirty="0">
                <a:solidFill>
                  <a:schemeClr val="bg1">
                    <a:lumMod val="75000"/>
                  </a:schemeClr>
                </a:solidFill>
                <a:latin typeface="Arial-BoldMT"/>
              </a:rPr>
              <a:t>Οδηγίες για υγιεινό τρόπο ζωής</a:t>
            </a:r>
            <a:endParaRPr lang="el-GR" sz="2000" i="0" u="none" strike="noStrike" baseline="0" dirty="0">
              <a:solidFill>
                <a:schemeClr val="bg1">
                  <a:lumMod val="75000"/>
                </a:schemeClr>
              </a:solidFill>
              <a:latin typeface="Arial-BoldMT"/>
            </a:endParaRPr>
          </a:p>
          <a:p>
            <a:endParaRPr lang="el-GR" sz="2000" i="0" u="none" strike="noStrike" baseline="0" dirty="0">
              <a:solidFill>
                <a:schemeClr val="bg1">
                  <a:lumMod val="75000"/>
                </a:schemeClr>
              </a:solidFill>
              <a:latin typeface="Arial-BoldMT"/>
            </a:endParaRPr>
          </a:p>
          <a:p>
            <a:r>
              <a:rPr lang="el-GR" sz="2000" i="0" u="none" strike="noStrike" baseline="0" dirty="0">
                <a:solidFill>
                  <a:schemeClr val="bg1">
                    <a:lumMod val="75000"/>
                  </a:schemeClr>
                </a:solidFill>
                <a:latin typeface="Arial-BoldMT"/>
              </a:rPr>
              <a:t>Κάπνισμα </a:t>
            </a:r>
          </a:p>
        </p:txBody>
      </p:sp>
    </p:spTree>
    <p:extLst>
      <p:ext uri="{BB962C8B-B14F-4D97-AF65-F5344CB8AC3E}">
        <p14:creationId xmlns:p14="http://schemas.microsoft.com/office/powerpoint/2010/main" val="18504214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>
            <a:extLst>
              <a:ext uri="{FF2B5EF4-FFF2-40B4-BE49-F238E27FC236}">
                <a16:creationId xmlns:a16="http://schemas.microsoft.com/office/drawing/2014/main" id="{F2643D2D-45D6-FCE8-1C4D-6B8942A378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2501"/>
            <a:ext cx="12192000" cy="583299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B85FC66-80CA-45D8-54E0-E7824D638BEF}"/>
              </a:ext>
            </a:extLst>
          </p:cNvPr>
          <p:cNvSpPr txBox="1"/>
          <p:nvPr/>
        </p:nvSpPr>
        <p:spPr>
          <a:xfrm>
            <a:off x="7134225" y="634549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strike="noStrike" baseline="0" dirty="0">
                <a:latin typeface="GillSansMT"/>
              </a:rPr>
              <a:t>Rajapakse P World J Oncol. 2021;12(2-3):45-49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524987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803E84F1-9A17-2B40-A58F-A83DF49E25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427" y="-9525"/>
            <a:ext cx="11819145" cy="9113946"/>
          </a:xfrm>
          <a:prstGeom prst="rect">
            <a:avLst/>
          </a:prstGeom>
        </p:spPr>
      </p:pic>
      <p:sp>
        <p:nvSpPr>
          <p:cNvPr id="2" name="Οβάλ 1">
            <a:extLst>
              <a:ext uri="{FF2B5EF4-FFF2-40B4-BE49-F238E27FC236}">
                <a16:creationId xmlns:a16="http://schemas.microsoft.com/office/drawing/2014/main" id="{E3FE8712-7CC4-E251-1E26-FCD9B2F46B76}"/>
              </a:ext>
            </a:extLst>
          </p:cNvPr>
          <p:cNvSpPr/>
          <p:nvPr/>
        </p:nvSpPr>
        <p:spPr>
          <a:xfrm>
            <a:off x="285751" y="3990975"/>
            <a:ext cx="1104900" cy="47625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6331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D9BBDFC7-C09C-50CE-DFFF-551A022E32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2466"/>
            <a:ext cx="12192000" cy="5793067"/>
          </a:xfrm>
          <a:prstGeom prst="rect">
            <a:avLst/>
          </a:prstGeom>
        </p:spPr>
      </p:pic>
      <p:sp>
        <p:nvSpPr>
          <p:cNvPr id="2" name="Οβάλ 1">
            <a:extLst>
              <a:ext uri="{FF2B5EF4-FFF2-40B4-BE49-F238E27FC236}">
                <a16:creationId xmlns:a16="http://schemas.microsoft.com/office/drawing/2014/main" id="{7C3F06DE-D08F-4BAF-ABFF-CDF01723718A}"/>
              </a:ext>
            </a:extLst>
          </p:cNvPr>
          <p:cNvSpPr/>
          <p:nvPr/>
        </p:nvSpPr>
        <p:spPr>
          <a:xfrm>
            <a:off x="1524001" y="762000"/>
            <a:ext cx="4362450" cy="135255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Οβάλ 2">
            <a:extLst>
              <a:ext uri="{FF2B5EF4-FFF2-40B4-BE49-F238E27FC236}">
                <a16:creationId xmlns:a16="http://schemas.microsoft.com/office/drawing/2014/main" id="{AB0D703B-DC4F-E4A9-7709-9FAEDC86683F}"/>
              </a:ext>
            </a:extLst>
          </p:cNvPr>
          <p:cNvSpPr/>
          <p:nvPr/>
        </p:nvSpPr>
        <p:spPr>
          <a:xfrm>
            <a:off x="1276350" y="3590924"/>
            <a:ext cx="3552825" cy="1647825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Οβάλ 3">
            <a:extLst>
              <a:ext uri="{FF2B5EF4-FFF2-40B4-BE49-F238E27FC236}">
                <a16:creationId xmlns:a16="http://schemas.microsoft.com/office/drawing/2014/main" id="{6DC2F289-8669-E72E-AC3D-CA0E9DDFFE10}"/>
              </a:ext>
            </a:extLst>
          </p:cNvPr>
          <p:cNvSpPr/>
          <p:nvPr/>
        </p:nvSpPr>
        <p:spPr>
          <a:xfrm>
            <a:off x="2171700" y="4829175"/>
            <a:ext cx="3933825" cy="1647824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Οβάλ 5">
            <a:extLst>
              <a:ext uri="{FF2B5EF4-FFF2-40B4-BE49-F238E27FC236}">
                <a16:creationId xmlns:a16="http://schemas.microsoft.com/office/drawing/2014/main" id="{2A13C646-85C8-1D06-B384-32568238663B}"/>
              </a:ext>
            </a:extLst>
          </p:cNvPr>
          <p:cNvSpPr/>
          <p:nvPr/>
        </p:nvSpPr>
        <p:spPr>
          <a:xfrm>
            <a:off x="9058275" y="962025"/>
            <a:ext cx="3552825" cy="7620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22949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40DC10C7-135B-C959-1436-C246DBF3ED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2777"/>
            <a:ext cx="12277725" cy="940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2668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35754F00-24BB-351E-33B6-D1976AF0D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1862" y="842962"/>
            <a:ext cx="4962525" cy="5172075"/>
          </a:xfrm>
          <a:prstGeom prst="rect">
            <a:avLst/>
          </a:prstGeom>
        </p:spPr>
      </p:pic>
      <p:sp>
        <p:nvSpPr>
          <p:cNvPr id="4" name="Τίτλος 4">
            <a:extLst>
              <a:ext uri="{FF2B5EF4-FFF2-40B4-BE49-F238E27FC236}">
                <a16:creationId xmlns:a16="http://schemas.microsoft.com/office/drawing/2014/main" id="{1845580F-739D-A41B-0D91-02201E03394C}"/>
              </a:ext>
            </a:extLst>
          </p:cNvPr>
          <p:cNvSpPr txBox="1">
            <a:spLocks/>
          </p:cNvSpPr>
          <p:nvPr/>
        </p:nvSpPr>
        <p:spPr>
          <a:xfrm>
            <a:off x="695325" y="157650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4000" b="1" dirty="0">
                <a:solidFill>
                  <a:schemeClr val="accent1">
                    <a:lumMod val="75000"/>
                  </a:schemeClr>
                </a:solidFill>
              </a:rPr>
              <a:t>Συμπτώματα ασθενών με καρκίνο του πνεύμονα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E6553177-B065-D109-0368-B77A19508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5843099"/>
            <a:ext cx="10372725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6766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04F2A74-DD2C-844C-8A72-8730E9F09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875" y="609600"/>
            <a:ext cx="10515600" cy="5072063"/>
          </a:xfrm>
        </p:spPr>
        <p:txBody>
          <a:bodyPr>
            <a:noAutofit/>
          </a:bodyPr>
          <a:lstStyle/>
          <a:p>
            <a:r>
              <a:rPr lang="el-GR" sz="2000" dirty="0">
                <a:solidFill>
                  <a:schemeClr val="bg1">
                    <a:lumMod val="75000"/>
                  </a:schemeClr>
                </a:solidFill>
                <a:latin typeface="Arial-BoldMT"/>
              </a:rPr>
              <a:t>Ακτινολογική παρακολούθηση</a:t>
            </a:r>
          </a:p>
          <a:p>
            <a:endParaRPr lang="el-GR" sz="2000" dirty="0">
              <a:latin typeface="Arial-BoldMT"/>
            </a:endParaRPr>
          </a:p>
          <a:p>
            <a:r>
              <a:rPr lang="el-GR" sz="2000" dirty="0">
                <a:solidFill>
                  <a:schemeClr val="bg1">
                    <a:lumMod val="75000"/>
                  </a:schemeClr>
                </a:solidFill>
                <a:latin typeface="Arial-BoldMT"/>
              </a:rPr>
              <a:t>Παρακολούθηση χρόνιων πνευμονολογικών νοσημάτων</a:t>
            </a:r>
          </a:p>
          <a:p>
            <a:endParaRPr lang="el-GR" sz="2000" dirty="0">
              <a:solidFill>
                <a:schemeClr val="bg1">
                  <a:lumMod val="75000"/>
                </a:schemeClr>
              </a:solidFill>
              <a:latin typeface="Arial-BoldMT"/>
            </a:endParaRPr>
          </a:p>
          <a:p>
            <a:r>
              <a:rPr lang="el-GR" sz="2000" dirty="0">
                <a:solidFill>
                  <a:schemeClr val="bg1">
                    <a:lumMod val="75000"/>
                  </a:schemeClr>
                </a:solidFill>
                <a:latin typeface="Arial-BoldMT"/>
              </a:rPr>
              <a:t>Αντιμετώπιση αναπνευστικών επιπλοκών</a:t>
            </a:r>
          </a:p>
          <a:p>
            <a:endParaRPr lang="en-US" sz="2000" dirty="0">
              <a:solidFill>
                <a:schemeClr val="bg1">
                  <a:lumMod val="75000"/>
                </a:schemeClr>
              </a:solidFill>
              <a:latin typeface="Arial-BoldMT"/>
            </a:endParaRPr>
          </a:p>
          <a:p>
            <a:r>
              <a:rPr lang="el-GR" sz="2000" dirty="0">
                <a:solidFill>
                  <a:schemeClr val="bg1">
                    <a:lumMod val="75000"/>
                  </a:schemeClr>
                </a:solidFill>
                <a:latin typeface="Arial-BoldMT"/>
              </a:rPr>
              <a:t>Συμπτώματα</a:t>
            </a:r>
          </a:p>
          <a:p>
            <a:endParaRPr lang="el-GR" sz="2000" dirty="0">
              <a:solidFill>
                <a:schemeClr val="bg1">
                  <a:lumMod val="75000"/>
                </a:schemeClr>
              </a:solidFill>
              <a:latin typeface="Arial-BoldMT"/>
            </a:endParaRPr>
          </a:p>
          <a:p>
            <a:r>
              <a:rPr lang="el-GR" sz="2000" dirty="0">
                <a:latin typeface="Arial-BoldMT"/>
              </a:rPr>
              <a:t>Οδηγίες για υγιεινό τρόπο ζωής (άσκηση, διατροφή, εμβολιασμοί)</a:t>
            </a:r>
          </a:p>
          <a:p>
            <a:endParaRPr lang="en-US" sz="2000" i="0" u="none" strike="noStrike" baseline="0" dirty="0">
              <a:solidFill>
                <a:schemeClr val="bg1">
                  <a:lumMod val="75000"/>
                </a:schemeClr>
              </a:solidFill>
              <a:latin typeface="Arial-BoldMT"/>
            </a:endParaRPr>
          </a:p>
          <a:p>
            <a:r>
              <a:rPr lang="el-GR" sz="2000" dirty="0">
                <a:solidFill>
                  <a:schemeClr val="bg1">
                    <a:lumMod val="75000"/>
                  </a:schemeClr>
                </a:solidFill>
                <a:latin typeface="Arial-BoldMT"/>
              </a:rPr>
              <a:t>Κάπνισμα</a:t>
            </a:r>
            <a:r>
              <a:rPr lang="el-GR" sz="2000" dirty="0">
                <a:latin typeface="Arial-BoldMT"/>
              </a:rPr>
              <a:t> </a:t>
            </a:r>
            <a:endParaRPr lang="en-US" sz="2000" dirty="0">
              <a:latin typeface="Arial-BoldMT"/>
            </a:endParaRPr>
          </a:p>
        </p:txBody>
      </p:sp>
    </p:spTree>
    <p:extLst>
      <p:ext uri="{BB962C8B-B14F-4D97-AF65-F5344CB8AC3E}">
        <p14:creationId xmlns:p14="http://schemas.microsoft.com/office/powerpoint/2010/main" val="21895940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7F057EAF-5CAC-F016-945A-B0108D5E48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226"/>
            <a:ext cx="12192000" cy="6707548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43D3C714-E4AA-3A51-91A3-E5D951A1AD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5" y="0"/>
            <a:ext cx="11315700" cy="781050"/>
          </a:xfrm>
          <a:prstGeom prst="rect">
            <a:avLst/>
          </a:prstGeom>
        </p:spPr>
      </p:pic>
      <p:sp>
        <p:nvSpPr>
          <p:cNvPr id="2" name="Τίτλος 4">
            <a:extLst>
              <a:ext uri="{FF2B5EF4-FFF2-40B4-BE49-F238E27FC236}">
                <a16:creationId xmlns:a16="http://schemas.microsoft.com/office/drawing/2014/main" id="{1F60F1DF-1314-5827-CCBA-069E5D9BD92B}"/>
              </a:ext>
            </a:extLst>
          </p:cNvPr>
          <p:cNvSpPr txBox="1">
            <a:spLocks/>
          </p:cNvSpPr>
          <p:nvPr/>
        </p:nvSpPr>
        <p:spPr>
          <a:xfrm>
            <a:off x="838200" y="118268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4000" b="1" dirty="0">
                <a:solidFill>
                  <a:schemeClr val="accent1">
                    <a:lumMod val="75000"/>
                  </a:schemeClr>
                </a:solidFill>
              </a:rPr>
              <a:t>Επιβίωση ασθενών με καρκίνο του πνεύμονα</a:t>
            </a:r>
          </a:p>
        </p:txBody>
      </p:sp>
    </p:spTree>
    <p:extLst>
      <p:ext uri="{BB962C8B-B14F-4D97-AF65-F5344CB8AC3E}">
        <p14:creationId xmlns:p14="http://schemas.microsoft.com/office/powerpoint/2010/main" val="10219073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04F2A74-DD2C-844C-8A72-8730E9F09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875" y="609600"/>
            <a:ext cx="10515600" cy="5072063"/>
          </a:xfrm>
        </p:spPr>
        <p:txBody>
          <a:bodyPr>
            <a:noAutofit/>
          </a:bodyPr>
          <a:lstStyle/>
          <a:p>
            <a:r>
              <a:rPr lang="el-GR" sz="2000" dirty="0">
                <a:solidFill>
                  <a:schemeClr val="bg1">
                    <a:lumMod val="75000"/>
                  </a:schemeClr>
                </a:solidFill>
                <a:latin typeface="Arial-BoldMT"/>
              </a:rPr>
              <a:t>Ακτινολογική παρακολούθηση</a:t>
            </a:r>
          </a:p>
          <a:p>
            <a:endParaRPr lang="el-GR" sz="2000" dirty="0">
              <a:latin typeface="Arial-BoldMT"/>
            </a:endParaRPr>
          </a:p>
          <a:p>
            <a:r>
              <a:rPr lang="el-GR" sz="2000" dirty="0">
                <a:solidFill>
                  <a:schemeClr val="bg1">
                    <a:lumMod val="75000"/>
                  </a:schemeClr>
                </a:solidFill>
                <a:latin typeface="Arial-BoldMT"/>
              </a:rPr>
              <a:t>Παρακολούθηση χρόνιων πνευμονολογικών νοσημάτων</a:t>
            </a:r>
          </a:p>
          <a:p>
            <a:endParaRPr lang="el-GR" sz="2000" dirty="0">
              <a:solidFill>
                <a:schemeClr val="bg1">
                  <a:lumMod val="75000"/>
                </a:schemeClr>
              </a:solidFill>
              <a:latin typeface="Arial-BoldMT"/>
            </a:endParaRPr>
          </a:p>
          <a:p>
            <a:r>
              <a:rPr lang="el-GR" sz="2000" dirty="0">
                <a:solidFill>
                  <a:schemeClr val="bg1">
                    <a:lumMod val="75000"/>
                  </a:schemeClr>
                </a:solidFill>
                <a:latin typeface="Arial-BoldMT"/>
              </a:rPr>
              <a:t>Αντιμετώπιση αναπνευστικών επιπλοκών</a:t>
            </a:r>
          </a:p>
          <a:p>
            <a:endParaRPr lang="en-US" sz="2000" dirty="0">
              <a:solidFill>
                <a:schemeClr val="bg1">
                  <a:lumMod val="75000"/>
                </a:schemeClr>
              </a:solidFill>
              <a:latin typeface="Arial-BoldMT"/>
            </a:endParaRPr>
          </a:p>
          <a:p>
            <a:r>
              <a:rPr lang="el-GR" sz="2000" dirty="0">
                <a:solidFill>
                  <a:schemeClr val="bg1">
                    <a:lumMod val="75000"/>
                  </a:schemeClr>
                </a:solidFill>
                <a:latin typeface="Arial-BoldMT"/>
              </a:rPr>
              <a:t>Συμπτώματα</a:t>
            </a:r>
          </a:p>
          <a:p>
            <a:endParaRPr lang="el-GR" sz="2000" dirty="0">
              <a:solidFill>
                <a:schemeClr val="bg1">
                  <a:lumMod val="75000"/>
                </a:schemeClr>
              </a:solidFill>
              <a:latin typeface="Arial-BoldMT"/>
            </a:endParaRPr>
          </a:p>
          <a:p>
            <a:r>
              <a:rPr lang="el-GR" sz="2000" dirty="0">
                <a:solidFill>
                  <a:schemeClr val="bg1">
                    <a:lumMod val="75000"/>
                  </a:schemeClr>
                </a:solidFill>
                <a:latin typeface="Arial-BoldMT"/>
              </a:rPr>
              <a:t>Οδηγίες για υγιεινό τρόπο ζωής</a:t>
            </a:r>
          </a:p>
          <a:p>
            <a:endParaRPr lang="en-US" sz="2000" i="0" u="none" strike="noStrike" baseline="0" dirty="0">
              <a:solidFill>
                <a:schemeClr val="bg1">
                  <a:lumMod val="75000"/>
                </a:schemeClr>
              </a:solidFill>
              <a:latin typeface="Arial-BoldMT"/>
            </a:endParaRPr>
          </a:p>
          <a:p>
            <a:r>
              <a:rPr lang="el-GR" sz="2000" dirty="0">
                <a:latin typeface="Arial-BoldMT"/>
              </a:rPr>
              <a:t>Κάπνισμα </a:t>
            </a:r>
            <a:endParaRPr lang="en-US" sz="2000" dirty="0">
              <a:latin typeface="Arial-BoldMT"/>
            </a:endParaRPr>
          </a:p>
        </p:txBody>
      </p:sp>
    </p:spTree>
    <p:extLst>
      <p:ext uri="{BB962C8B-B14F-4D97-AF65-F5344CB8AC3E}">
        <p14:creationId xmlns:p14="http://schemas.microsoft.com/office/powerpoint/2010/main" val="24559208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F81C31CF-ACB1-A0CA-E41F-FCE740811F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8209" y="1790699"/>
            <a:ext cx="5095582" cy="4943475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F9C18D4B-228E-7AF4-B371-B7C51EE5D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500" y="0"/>
            <a:ext cx="7524634" cy="17057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70F5A2-208D-4223-3223-1B5703AF0B8E}"/>
              </a:ext>
            </a:extLst>
          </p:cNvPr>
          <p:cNvSpPr txBox="1"/>
          <p:nvPr/>
        </p:nvSpPr>
        <p:spPr>
          <a:xfrm>
            <a:off x="342900" y="2495550"/>
            <a:ext cx="320530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l-GR" dirty="0"/>
          </a:p>
          <a:p>
            <a:r>
              <a:rPr lang="en-US" dirty="0"/>
              <a:t>80 % </a:t>
            </a:r>
            <a:r>
              <a:rPr lang="en-US" dirty="0">
                <a:sym typeface="Wingdings" panose="05000000000000000000" pitchFamily="2" charset="2"/>
              </a:rPr>
              <a:t> </a:t>
            </a:r>
            <a:r>
              <a:rPr lang="el-GR" dirty="0">
                <a:sym typeface="Wingdings" panose="05000000000000000000" pitchFamily="2" charset="2"/>
              </a:rPr>
              <a:t>πιστεύει ότι δεν υπάρχει όφελος</a:t>
            </a:r>
          </a:p>
          <a:p>
            <a:endParaRPr lang="el-GR" dirty="0">
              <a:sym typeface="Wingdings" panose="05000000000000000000" pitchFamily="2" charset="2"/>
            </a:endParaRPr>
          </a:p>
          <a:p>
            <a:r>
              <a:rPr lang="el-GR" dirty="0">
                <a:sym typeface="Wingdings" panose="05000000000000000000" pitchFamily="2" charset="2"/>
              </a:rPr>
              <a:t>50%  συνεχίζει να καπνίζει</a:t>
            </a:r>
          </a:p>
          <a:p>
            <a:pPr algn="ctr"/>
            <a:endParaRPr lang="el-GR" b="1" dirty="0">
              <a:sym typeface="Wingdings" panose="05000000000000000000" pitchFamily="2" charset="2"/>
            </a:endParaRPr>
          </a:p>
          <a:p>
            <a:pPr algn="ctr"/>
            <a:r>
              <a:rPr lang="el-GR" b="1" dirty="0">
                <a:sym typeface="Wingdings" panose="05000000000000000000" pitchFamily="2" charset="2"/>
              </a:rPr>
              <a:t>ΔΙΑΚΟΠΗ</a:t>
            </a:r>
          </a:p>
          <a:p>
            <a:pPr algn="ctr"/>
            <a:endParaRPr lang="el-GR" b="1" dirty="0">
              <a:sym typeface="Wingdings" panose="05000000000000000000" pitchFamily="2" charset="2"/>
            </a:endParaRPr>
          </a:p>
          <a:p>
            <a:r>
              <a:rPr lang="el-GR" dirty="0">
                <a:sym typeface="Wingdings" panose="05000000000000000000" pitchFamily="2" charset="2"/>
              </a:rPr>
              <a:t>Αύξηση επιβίωσης (πρόοδος νόσου – </a:t>
            </a:r>
            <a:r>
              <a:rPr lang="el-GR">
                <a:sym typeface="Wingdings" panose="05000000000000000000" pitchFamily="2" charset="2"/>
              </a:rPr>
              <a:t>2</a:t>
            </a:r>
            <a:r>
              <a:rPr lang="el-GR" baseline="30000">
                <a:sym typeface="Wingdings" panose="05000000000000000000" pitchFamily="2" charset="2"/>
              </a:rPr>
              <a:t>ο</a:t>
            </a:r>
            <a:r>
              <a:rPr lang="el-GR">
                <a:sym typeface="Wingdings" panose="05000000000000000000" pitchFamily="2" charset="2"/>
              </a:rPr>
              <a:t> πρωτοπαθές)</a:t>
            </a:r>
            <a:endParaRPr lang="el-GR" dirty="0">
              <a:sym typeface="Wingdings" panose="05000000000000000000" pitchFamily="2" charset="2"/>
            </a:endParaRPr>
          </a:p>
          <a:p>
            <a:endParaRPr lang="el-GR" dirty="0">
              <a:sym typeface="Wingdings" panose="05000000000000000000" pitchFamily="2" charset="2"/>
            </a:endParaRPr>
          </a:p>
          <a:p>
            <a:r>
              <a:rPr lang="el-GR" dirty="0">
                <a:sym typeface="Wingdings" panose="05000000000000000000" pitchFamily="2" charset="2"/>
              </a:rPr>
              <a:t>Μείωση επιπλοκών (ΧΜΘ – ΑΝΟΣΟ – ΑΚΤΙΝΟ)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92139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9018AA-D285-374A-95D5-F573C14BDD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/>
          </a:p>
          <a:p>
            <a:endParaRPr lang="el-GR" dirty="0"/>
          </a:p>
          <a:p>
            <a:r>
              <a:rPr lang="el-GR" dirty="0"/>
              <a:t>Πρωτογενής</a:t>
            </a:r>
            <a:endParaRPr lang="en-US" dirty="0"/>
          </a:p>
          <a:p>
            <a:pPr lvl="1"/>
            <a:r>
              <a:rPr lang="el-GR" dirty="0"/>
              <a:t>Διακοπή καπνίσματος, περιβαλλοντικές και επαγγελματικές ρυθμίσεις</a:t>
            </a:r>
            <a:endParaRPr lang="en-US" dirty="0"/>
          </a:p>
          <a:p>
            <a:pPr lvl="1"/>
            <a:endParaRPr lang="en-US" dirty="0"/>
          </a:p>
          <a:p>
            <a:r>
              <a:rPr lang="el-GR" dirty="0"/>
              <a:t>Δευτερογενής</a:t>
            </a:r>
            <a:endParaRPr lang="en-US" dirty="0"/>
          </a:p>
          <a:p>
            <a:pPr lvl="1"/>
            <a:r>
              <a:rPr lang="en-US" dirty="0"/>
              <a:t>LDCT screening, USA </a:t>
            </a:r>
            <a:r>
              <a:rPr lang="el-GR" dirty="0"/>
              <a:t>από το</a:t>
            </a:r>
            <a:r>
              <a:rPr lang="en-US" dirty="0"/>
              <a:t> 2013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2707C4-DADE-0146-BC18-057B8541F3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123" y="157650"/>
            <a:ext cx="1749862" cy="1733210"/>
          </a:xfrm>
          <a:prstGeom prst="rect">
            <a:avLst/>
          </a:prstGeom>
        </p:spPr>
      </p:pic>
      <p:sp>
        <p:nvSpPr>
          <p:cNvPr id="8" name="Τίτλος 4">
            <a:extLst>
              <a:ext uri="{FF2B5EF4-FFF2-40B4-BE49-F238E27FC236}">
                <a16:creationId xmlns:a16="http://schemas.microsoft.com/office/drawing/2014/main" id="{01E3E84D-DCB7-6782-2DFC-D0596429F482}"/>
              </a:ext>
            </a:extLst>
          </p:cNvPr>
          <p:cNvSpPr txBox="1">
            <a:spLocks/>
          </p:cNvSpPr>
          <p:nvPr/>
        </p:nvSpPr>
        <p:spPr>
          <a:xfrm>
            <a:off x="723900" y="681037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4000" b="1" dirty="0">
                <a:solidFill>
                  <a:schemeClr val="accent1">
                    <a:lumMod val="75000"/>
                  </a:schemeClr>
                </a:solidFill>
              </a:rPr>
              <a:t>Πρόληψη καρκίνου του πνεύμονα</a:t>
            </a:r>
          </a:p>
        </p:txBody>
      </p:sp>
    </p:spTree>
    <p:extLst>
      <p:ext uri="{BB962C8B-B14F-4D97-AF65-F5344CB8AC3E}">
        <p14:creationId xmlns:p14="http://schemas.microsoft.com/office/powerpoint/2010/main" val="19803999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>
            <a:extLst>
              <a:ext uri="{FF2B5EF4-FFF2-40B4-BE49-F238E27FC236}">
                <a16:creationId xmlns:a16="http://schemas.microsoft.com/office/drawing/2014/main" id="{F56151B5-6602-4737-7C48-F2684AB03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87"/>
            <a:ext cx="12634058" cy="6194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5298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DF66ED23-D4F6-C572-4979-D3682423A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078" y="2689054"/>
            <a:ext cx="8675841" cy="4025926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ADF680DD-6DA7-8F99-CABE-A18584F5FF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9835" y="242368"/>
            <a:ext cx="7172325" cy="1747318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16BC9DD0-3891-F3A1-0FB4-D19748C72C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6148" y="1989686"/>
            <a:ext cx="5219700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383247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2605</TotalTime>
  <Words>352</Words>
  <Application>Microsoft Office PowerPoint</Application>
  <PresentationFormat>Ευρεία οθόνη</PresentationFormat>
  <Paragraphs>153</Paragraphs>
  <Slides>49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7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49</vt:i4>
      </vt:variant>
    </vt:vector>
  </HeadingPairs>
  <TitlesOfParts>
    <vt:vector size="57" baseType="lpstr">
      <vt:lpstr>Arial</vt:lpstr>
      <vt:lpstr>Arial-BoldMT</vt:lpstr>
      <vt:lpstr>BlinkMacSystemFont</vt:lpstr>
      <vt:lpstr>Calibri</vt:lpstr>
      <vt:lpstr>Calibri Light</vt:lpstr>
      <vt:lpstr>FS Albert</vt:lpstr>
      <vt:lpstr>GillSansMT</vt:lpstr>
      <vt:lpstr>Θέμα του Office</vt:lpstr>
      <vt:lpstr>Διαχείριση ογκολογικού ασθενούς στο ιατρείο της ΠΦΥ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Ογκολογικό συμβούλιο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γεωργιος κοντοπυργιας</dc:creator>
  <cp:lastModifiedBy>γεωργιος κοντοπυργιας</cp:lastModifiedBy>
  <cp:revision>21</cp:revision>
  <dcterms:created xsi:type="dcterms:W3CDTF">2023-03-25T12:34:53Z</dcterms:created>
  <dcterms:modified xsi:type="dcterms:W3CDTF">2023-03-31T14:33:10Z</dcterms:modified>
</cp:coreProperties>
</file>